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37"/>
  </p:notesMasterIdLst>
  <p:sldIdLst>
    <p:sldId id="277" r:id="rId3"/>
    <p:sldId id="295" r:id="rId4"/>
    <p:sldId id="309" r:id="rId5"/>
    <p:sldId id="310" r:id="rId6"/>
    <p:sldId id="311" r:id="rId7"/>
    <p:sldId id="320" r:id="rId8"/>
    <p:sldId id="313" r:id="rId9"/>
    <p:sldId id="314" r:id="rId10"/>
    <p:sldId id="315" r:id="rId11"/>
    <p:sldId id="316" r:id="rId12"/>
    <p:sldId id="322" r:id="rId13"/>
    <p:sldId id="293" r:id="rId14"/>
    <p:sldId id="318" r:id="rId15"/>
    <p:sldId id="294" r:id="rId16"/>
    <p:sldId id="326" r:id="rId17"/>
    <p:sldId id="296" r:id="rId18"/>
    <p:sldId id="321" r:id="rId19"/>
    <p:sldId id="299" r:id="rId20"/>
    <p:sldId id="301" r:id="rId21"/>
    <p:sldId id="305" r:id="rId22"/>
    <p:sldId id="324" r:id="rId23"/>
    <p:sldId id="325" r:id="rId24"/>
    <p:sldId id="302" r:id="rId25"/>
    <p:sldId id="289" r:id="rId26"/>
    <p:sldId id="297" r:id="rId27"/>
    <p:sldId id="290" r:id="rId28"/>
    <p:sldId id="291" r:id="rId29"/>
    <p:sldId id="304" r:id="rId30"/>
    <p:sldId id="306" r:id="rId31"/>
    <p:sldId id="307" r:id="rId32"/>
    <p:sldId id="308" r:id="rId33"/>
    <p:sldId id="328" r:id="rId34"/>
    <p:sldId id="329" r:id="rId35"/>
    <p:sldId id="327" r:id="rId36"/>
  </p:sldIdLst>
  <p:sldSz cx="13004800" cy="9753600"/>
  <p:notesSz cx="6794500" cy="9931400"/>
  <p:defaultTextStyle>
    <a:defPPr marL="0" marR="0" indent="0" algn="l" defTabSz="914354"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589"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176"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765"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354"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2941"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530"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119"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706"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5" pos="8051">
          <p15:clr>
            <a:srgbClr val="A4A3A4"/>
          </p15:clr>
        </p15:guide>
        <p15:guide id="6" orient="horz" pos="3072">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rs Uhlin" initials="L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6"/>
    <a:srgbClr val="EAEAEA"/>
    <a:srgbClr val="9C610B"/>
    <a:srgbClr val="9C6114"/>
    <a:srgbClr val="94470B"/>
    <a:srgbClr val="ADCAB8"/>
    <a:srgbClr val="9C61FF"/>
    <a:srgbClr val="000000"/>
    <a:srgbClr val="5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just forma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24" autoAdjust="0"/>
    <p:restoredTop sz="93890" autoAdjust="0"/>
  </p:normalViewPr>
  <p:slideViewPr>
    <p:cSldViewPr snapToGrid="0">
      <p:cViewPr>
        <p:scale>
          <a:sx n="75" d="100"/>
          <a:sy n="75" d="100"/>
        </p:scale>
        <p:origin x="1908" y="12"/>
      </p:cViewPr>
      <p:guideLst>
        <p:guide pos="8051"/>
        <p:guide orient="horz" pos="3072"/>
      </p:guideLst>
    </p:cSldViewPr>
  </p:slideViewPr>
  <p:notesTextViewPr>
    <p:cViewPr>
      <p:scale>
        <a:sx n="50" d="100"/>
        <a:sy n="50" d="100"/>
      </p:scale>
      <p:origin x="0" y="0"/>
    </p:cViewPr>
  </p:notesTextViewPr>
  <p:sorterViewPr>
    <p:cViewPr>
      <p:scale>
        <a:sx n="45" d="100"/>
        <a:sy n="45" d="100"/>
      </p:scale>
      <p:origin x="0" y="6008"/>
    </p:cViewPr>
  </p:sorterViewPr>
  <p:notesViewPr>
    <p:cSldViewPr snapToGrid="0">
      <p:cViewPr varScale="1">
        <p:scale>
          <a:sx n="93" d="100"/>
          <a:sy n="93" d="100"/>
        </p:scale>
        <p:origin x="-3732" y="-102"/>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93178F-C4D8-4C62-B011-A65543F6E34C}" type="doc">
      <dgm:prSet loTypeId="urn:microsoft.com/office/officeart/2005/8/layout/funnel1" loCatId="process" qsTypeId="urn:microsoft.com/office/officeart/2005/8/quickstyle/3d1" qsCatId="3D" csTypeId="urn:microsoft.com/office/officeart/2005/8/colors/accent2_3" csCatId="accent2" phldr="1"/>
      <dgm:spPr/>
      <dgm:t>
        <a:bodyPr/>
        <a:lstStyle/>
        <a:p>
          <a:endParaRPr lang="en-US"/>
        </a:p>
      </dgm:t>
    </dgm:pt>
    <dgm:pt modelId="{00BD6F3D-A01F-45D2-99F2-B9C1C329674F}">
      <dgm:prSet phldrT="[Text]"/>
      <dgm:spPr>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dgm:spPr>
      <dgm:t>
        <a:bodyPr/>
        <a:lstStyle/>
        <a:p>
          <a:r>
            <a:rPr lang="en-US" dirty="0">
              <a:solidFill>
                <a:schemeClr val="tx1"/>
              </a:solidFill>
            </a:rPr>
            <a:t>Lab Work</a:t>
          </a:r>
        </a:p>
      </dgm:t>
    </dgm:pt>
    <dgm:pt modelId="{343E7928-0038-423C-B0D8-BCD638673C77}" type="parTrans" cxnId="{074102CC-6E44-4ADE-8DDA-8268E65B32D4}">
      <dgm:prSet/>
      <dgm:spPr/>
      <dgm:t>
        <a:bodyPr/>
        <a:lstStyle/>
        <a:p>
          <a:endParaRPr lang="en-US"/>
        </a:p>
      </dgm:t>
    </dgm:pt>
    <dgm:pt modelId="{6B86706F-7FBD-403E-9B7C-D81ABA5F70BC}" type="sibTrans" cxnId="{074102CC-6E44-4ADE-8DDA-8268E65B32D4}">
      <dgm:prSet/>
      <dgm:spPr/>
      <dgm:t>
        <a:bodyPr/>
        <a:lstStyle/>
        <a:p>
          <a:endParaRPr lang="en-US"/>
        </a:p>
      </dgm:t>
    </dgm:pt>
    <dgm:pt modelId="{0D1B56B1-FB88-4E44-93FB-ABF6B4D9655D}">
      <dgm:prSet phldrT="[Text]"/>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dgm:spPr>
      <dgm:t>
        <a:bodyPr/>
        <a:lstStyle/>
        <a:p>
          <a:r>
            <a:rPr lang="en-US" dirty="0">
              <a:solidFill>
                <a:schemeClr val="tx1"/>
              </a:solidFill>
            </a:rPr>
            <a:t>Animal Work</a:t>
          </a:r>
        </a:p>
      </dgm:t>
    </dgm:pt>
    <dgm:pt modelId="{05D346F2-1186-4E88-920C-07C6F98A1CC5}" type="parTrans" cxnId="{5F05F289-6699-453E-82A1-0F3C030B8C1A}">
      <dgm:prSet/>
      <dgm:spPr/>
      <dgm:t>
        <a:bodyPr/>
        <a:lstStyle/>
        <a:p>
          <a:endParaRPr lang="en-US"/>
        </a:p>
      </dgm:t>
    </dgm:pt>
    <dgm:pt modelId="{38D2C5B3-7DF0-41AD-8518-863EE95C9478}" type="sibTrans" cxnId="{5F05F289-6699-453E-82A1-0F3C030B8C1A}">
      <dgm:prSet/>
      <dgm:spPr/>
      <dgm:t>
        <a:bodyPr/>
        <a:lstStyle/>
        <a:p>
          <a:endParaRPr lang="en-US"/>
        </a:p>
      </dgm:t>
    </dgm:pt>
    <dgm:pt modelId="{94B804D3-8E8B-4CAC-BFB5-5C4F6BF8ADCA}">
      <dgm:prSet phldrT="[Text]"/>
      <dgm:spPr>
        <a:gradFill flip="none" rotWithShape="0">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dgm:spPr>
      <dgm:t>
        <a:bodyPr/>
        <a:lstStyle/>
        <a:p>
          <a:r>
            <a:rPr lang="en-US" dirty="0">
              <a:solidFill>
                <a:schemeClr val="tx1"/>
              </a:solidFill>
            </a:rPr>
            <a:t>Clinical Trials</a:t>
          </a:r>
        </a:p>
      </dgm:t>
    </dgm:pt>
    <dgm:pt modelId="{B50124A6-511E-435E-92A5-C58F97EFDDC5}" type="parTrans" cxnId="{4B1507AD-7494-428A-BF50-27CC312F01A1}">
      <dgm:prSet/>
      <dgm:spPr/>
      <dgm:t>
        <a:bodyPr/>
        <a:lstStyle/>
        <a:p>
          <a:endParaRPr lang="en-US"/>
        </a:p>
      </dgm:t>
    </dgm:pt>
    <dgm:pt modelId="{A38EDE40-9540-4242-9051-21286E5094C3}" type="sibTrans" cxnId="{4B1507AD-7494-428A-BF50-27CC312F01A1}">
      <dgm:prSet/>
      <dgm:spPr/>
      <dgm:t>
        <a:bodyPr/>
        <a:lstStyle/>
        <a:p>
          <a:endParaRPr lang="en-US"/>
        </a:p>
      </dgm:t>
    </dgm:pt>
    <dgm:pt modelId="{50A76A33-D04C-4CDE-B256-E843D40C5CDD}">
      <dgm:prSet phldrT="[Text]"/>
      <dgm:spPr/>
      <dgm:t>
        <a:bodyPr/>
        <a:lstStyle/>
        <a:p>
          <a:r>
            <a:rPr lang="en-US" dirty="0"/>
            <a:t>Usable product</a:t>
          </a:r>
        </a:p>
      </dgm:t>
    </dgm:pt>
    <dgm:pt modelId="{775196C9-482E-4B6F-A6F4-2C0C53789A5C}" type="parTrans" cxnId="{A77D5714-E78D-4D38-A2DB-FEE7B7EDDF6F}">
      <dgm:prSet/>
      <dgm:spPr/>
      <dgm:t>
        <a:bodyPr/>
        <a:lstStyle/>
        <a:p>
          <a:endParaRPr lang="en-US"/>
        </a:p>
      </dgm:t>
    </dgm:pt>
    <dgm:pt modelId="{54D20A53-5F62-49BA-BF3C-885A86855891}" type="sibTrans" cxnId="{A77D5714-E78D-4D38-A2DB-FEE7B7EDDF6F}">
      <dgm:prSet/>
      <dgm:spPr/>
      <dgm:t>
        <a:bodyPr/>
        <a:lstStyle/>
        <a:p>
          <a:endParaRPr lang="en-US"/>
        </a:p>
      </dgm:t>
    </dgm:pt>
    <dgm:pt modelId="{E07F7FB2-398C-4789-A2D8-57F6DF2B2F04}" type="pres">
      <dgm:prSet presAssocID="{6A93178F-C4D8-4C62-B011-A65543F6E34C}" presName="Name0" presStyleCnt="0">
        <dgm:presLayoutVars>
          <dgm:chMax val="4"/>
          <dgm:resizeHandles val="exact"/>
        </dgm:presLayoutVars>
      </dgm:prSet>
      <dgm:spPr/>
    </dgm:pt>
    <dgm:pt modelId="{6E1101B5-7746-49F6-99A7-3CF79934411C}" type="pres">
      <dgm:prSet presAssocID="{6A93178F-C4D8-4C62-B011-A65543F6E34C}" presName="ellipse" presStyleLbl="trBgShp" presStyleIdx="0" presStyleCnt="1"/>
      <dgm:spPr/>
    </dgm:pt>
    <dgm:pt modelId="{153BACA5-89B8-4525-B2E6-905FA9E9D18D}" type="pres">
      <dgm:prSet presAssocID="{6A93178F-C4D8-4C62-B011-A65543F6E34C}" presName="arrow1" presStyleLbl="fgShp" presStyleIdx="0" presStyleCnt="1"/>
      <dgm:spPr/>
    </dgm:pt>
    <dgm:pt modelId="{F0961D2F-82D9-4627-A853-2398F839845C}" type="pres">
      <dgm:prSet presAssocID="{6A93178F-C4D8-4C62-B011-A65543F6E34C}" presName="rectangle" presStyleLbl="revTx" presStyleIdx="0" presStyleCnt="1">
        <dgm:presLayoutVars>
          <dgm:bulletEnabled val="1"/>
        </dgm:presLayoutVars>
      </dgm:prSet>
      <dgm:spPr/>
    </dgm:pt>
    <dgm:pt modelId="{CDEA8A50-7AED-456B-B76C-1296E106C5CA}" type="pres">
      <dgm:prSet presAssocID="{0D1B56B1-FB88-4E44-93FB-ABF6B4D9655D}" presName="item1" presStyleLbl="node1" presStyleIdx="0" presStyleCnt="3" custScaleX="61311" custScaleY="61311" custLinFactNeighborX="-15358" custLinFactNeighborY="18193">
        <dgm:presLayoutVars>
          <dgm:bulletEnabled val="1"/>
        </dgm:presLayoutVars>
      </dgm:prSet>
      <dgm:spPr/>
    </dgm:pt>
    <dgm:pt modelId="{CCC2E4F3-37B6-42D3-AA4B-17D9E11F45BF}" type="pres">
      <dgm:prSet presAssocID="{94B804D3-8E8B-4CAC-BFB5-5C4F6BF8ADCA}" presName="item2" presStyleLbl="node1" presStyleIdx="1" presStyleCnt="3" custScaleX="95088" custScaleY="95088" custLinFactNeighborX="-16820" custLinFactNeighborY="-2536">
        <dgm:presLayoutVars>
          <dgm:bulletEnabled val="1"/>
        </dgm:presLayoutVars>
      </dgm:prSet>
      <dgm:spPr/>
    </dgm:pt>
    <dgm:pt modelId="{52708EDE-5646-451F-9E9E-DE5D6FDF0AC7}" type="pres">
      <dgm:prSet presAssocID="{50A76A33-D04C-4CDE-B256-E843D40C5CDD}" presName="item3" presStyleLbl="node1" presStyleIdx="2" presStyleCnt="3" custScaleX="149189" custScaleY="149189" custLinFactNeighborX="2037" custLinFactNeighborY="-6673">
        <dgm:presLayoutVars>
          <dgm:bulletEnabled val="1"/>
        </dgm:presLayoutVars>
      </dgm:prSet>
      <dgm:spPr/>
    </dgm:pt>
    <dgm:pt modelId="{1D39F19D-E7B8-4F81-80BA-7A07E600CDCD}" type="pres">
      <dgm:prSet presAssocID="{6A93178F-C4D8-4C62-B011-A65543F6E34C}" presName="funnel" presStyleLbl="trAlignAcc1" presStyleIdx="0" presStyleCnt="1" custLinFactNeighborX="-1429" custLinFactNeighborY="2078"/>
      <dgm:spPr/>
    </dgm:pt>
  </dgm:ptLst>
  <dgm:cxnLst>
    <dgm:cxn modelId="{A77D5714-E78D-4D38-A2DB-FEE7B7EDDF6F}" srcId="{6A93178F-C4D8-4C62-B011-A65543F6E34C}" destId="{50A76A33-D04C-4CDE-B256-E843D40C5CDD}" srcOrd="3" destOrd="0" parTransId="{775196C9-482E-4B6F-A6F4-2C0C53789A5C}" sibTransId="{54D20A53-5F62-49BA-BF3C-885A86855891}"/>
    <dgm:cxn modelId="{A019114F-CE05-455C-B1F0-B82EF3976B38}" type="presOf" srcId="{00BD6F3D-A01F-45D2-99F2-B9C1C329674F}" destId="{52708EDE-5646-451F-9E9E-DE5D6FDF0AC7}" srcOrd="0" destOrd="0" presId="urn:microsoft.com/office/officeart/2005/8/layout/funnel1"/>
    <dgm:cxn modelId="{2EEB634F-CF0E-44E3-AA70-2F2BF238888A}" type="presOf" srcId="{6A93178F-C4D8-4C62-B011-A65543F6E34C}" destId="{E07F7FB2-398C-4789-A2D8-57F6DF2B2F04}" srcOrd="0" destOrd="0" presId="urn:microsoft.com/office/officeart/2005/8/layout/funnel1"/>
    <dgm:cxn modelId="{5F05F289-6699-453E-82A1-0F3C030B8C1A}" srcId="{6A93178F-C4D8-4C62-B011-A65543F6E34C}" destId="{0D1B56B1-FB88-4E44-93FB-ABF6B4D9655D}" srcOrd="1" destOrd="0" parTransId="{05D346F2-1186-4E88-920C-07C6F98A1CC5}" sibTransId="{38D2C5B3-7DF0-41AD-8518-863EE95C9478}"/>
    <dgm:cxn modelId="{4B1507AD-7494-428A-BF50-27CC312F01A1}" srcId="{6A93178F-C4D8-4C62-B011-A65543F6E34C}" destId="{94B804D3-8E8B-4CAC-BFB5-5C4F6BF8ADCA}" srcOrd="2" destOrd="0" parTransId="{B50124A6-511E-435E-92A5-C58F97EFDDC5}" sibTransId="{A38EDE40-9540-4242-9051-21286E5094C3}"/>
    <dgm:cxn modelId="{7755A4C6-60B0-4936-A86C-70C218F11819}" type="presOf" srcId="{0D1B56B1-FB88-4E44-93FB-ABF6B4D9655D}" destId="{CCC2E4F3-37B6-42D3-AA4B-17D9E11F45BF}" srcOrd="0" destOrd="0" presId="urn:microsoft.com/office/officeart/2005/8/layout/funnel1"/>
    <dgm:cxn modelId="{074102CC-6E44-4ADE-8DDA-8268E65B32D4}" srcId="{6A93178F-C4D8-4C62-B011-A65543F6E34C}" destId="{00BD6F3D-A01F-45D2-99F2-B9C1C329674F}" srcOrd="0" destOrd="0" parTransId="{343E7928-0038-423C-B0D8-BCD638673C77}" sibTransId="{6B86706F-7FBD-403E-9B7C-D81ABA5F70BC}"/>
    <dgm:cxn modelId="{E57DAEE4-C798-499D-8D85-A4FFE6800E26}" type="presOf" srcId="{50A76A33-D04C-4CDE-B256-E843D40C5CDD}" destId="{F0961D2F-82D9-4627-A853-2398F839845C}" srcOrd="0" destOrd="0" presId="urn:microsoft.com/office/officeart/2005/8/layout/funnel1"/>
    <dgm:cxn modelId="{3F6B44F0-9EF1-4CB1-A650-C5E2009CCD6B}" type="presOf" srcId="{94B804D3-8E8B-4CAC-BFB5-5C4F6BF8ADCA}" destId="{CDEA8A50-7AED-456B-B76C-1296E106C5CA}" srcOrd="0" destOrd="0" presId="urn:microsoft.com/office/officeart/2005/8/layout/funnel1"/>
    <dgm:cxn modelId="{637F87AE-4CF6-4CF1-AB68-49440913361E}" type="presParOf" srcId="{E07F7FB2-398C-4789-A2D8-57F6DF2B2F04}" destId="{6E1101B5-7746-49F6-99A7-3CF79934411C}" srcOrd="0" destOrd="0" presId="urn:microsoft.com/office/officeart/2005/8/layout/funnel1"/>
    <dgm:cxn modelId="{7B3057B3-D163-4947-B6BD-DA13FA3E2667}" type="presParOf" srcId="{E07F7FB2-398C-4789-A2D8-57F6DF2B2F04}" destId="{153BACA5-89B8-4525-B2E6-905FA9E9D18D}" srcOrd="1" destOrd="0" presId="urn:microsoft.com/office/officeart/2005/8/layout/funnel1"/>
    <dgm:cxn modelId="{A66E5ACE-4F0D-46AE-9923-878F310CCDC1}" type="presParOf" srcId="{E07F7FB2-398C-4789-A2D8-57F6DF2B2F04}" destId="{F0961D2F-82D9-4627-A853-2398F839845C}" srcOrd="2" destOrd="0" presId="urn:microsoft.com/office/officeart/2005/8/layout/funnel1"/>
    <dgm:cxn modelId="{FF96B579-385D-4CE7-80C8-7803C31CBDA9}" type="presParOf" srcId="{E07F7FB2-398C-4789-A2D8-57F6DF2B2F04}" destId="{CDEA8A50-7AED-456B-B76C-1296E106C5CA}" srcOrd="3" destOrd="0" presId="urn:microsoft.com/office/officeart/2005/8/layout/funnel1"/>
    <dgm:cxn modelId="{5E384250-7752-4E58-95DD-E716E9409A44}" type="presParOf" srcId="{E07F7FB2-398C-4789-A2D8-57F6DF2B2F04}" destId="{CCC2E4F3-37B6-42D3-AA4B-17D9E11F45BF}" srcOrd="4" destOrd="0" presId="urn:microsoft.com/office/officeart/2005/8/layout/funnel1"/>
    <dgm:cxn modelId="{FF7A2133-A44B-439B-976A-B26A8864C129}" type="presParOf" srcId="{E07F7FB2-398C-4789-A2D8-57F6DF2B2F04}" destId="{52708EDE-5646-451F-9E9E-DE5D6FDF0AC7}" srcOrd="5" destOrd="0" presId="urn:microsoft.com/office/officeart/2005/8/layout/funnel1"/>
    <dgm:cxn modelId="{4936640B-49EE-44A3-8EDC-6ABA62299EDC}" type="presParOf" srcId="{E07F7FB2-398C-4789-A2D8-57F6DF2B2F04}" destId="{1D39F19D-E7B8-4F81-80BA-7A07E600CDCD}"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3D6416-E468-4971-9686-0B7D7F2A3A4B}" type="doc">
      <dgm:prSet loTypeId="urn:microsoft.com/office/officeart/2008/layout/CircleAccentTimeline" loCatId="process" qsTypeId="urn:microsoft.com/office/officeart/2005/8/quickstyle/simple1" qsCatId="simple" csTypeId="urn:microsoft.com/office/officeart/2005/8/colors/accent1_2" csCatId="accent1" phldr="1"/>
      <dgm:spPr/>
      <dgm:t>
        <a:bodyPr/>
        <a:lstStyle/>
        <a:p>
          <a:endParaRPr lang="en-US"/>
        </a:p>
      </dgm:t>
    </dgm:pt>
    <dgm:pt modelId="{A3DB893C-D0DB-4C08-9BFC-100383E98D2B}">
      <dgm:prSet phldrT="[Text]"/>
      <dgm:spPr/>
      <dgm:t>
        <a:bodyPr/>
        <a:lstStyle/>
        <a:p>
          <a:r>
            <a:rPr lang="en-US" dirty="0"/>
            <a:t>Experimental Work</a:t>
          </a:r>
        </a:p>
      </dgm:t>
    </dgm:pt>
    <dgm:pt modelId="{C56F4CD0-1D9E-47D5-8795-B8EC00D6BCCC}" type="parTrans" cxnId="{E7FD25B4-FE40-450E-8D4C-14C08627CF8F}">
      <dgm:prSet/>
      <dgm:spPr/>
      <dgm:t>
        <a:bodyPr/>
        <a:lstStyle/>
        <a:p>
          <a:endParaRPr lang="en-US"/>
        </a:p>
      </dgm:t>
    </dgm:pt>
    <dgm:pt modelId="{1C7989D4-CDC4-4231-A8A0-919B8FFF4A4A}" type="sibTrans" cxnId="{E7FD25B4-FE40-450E-8D4C-14C08627CF8F}">
      <dgm:prSet/>
      <dgm:spPr/>
      <dgm:t>
        <a:bodyPr/>
        <a:lstStyle/>
        <a:p>
          <a:endParaRPr lang="en-US"/>
        </a:p>
      </dgm:t>
    </dgm:pt>
    <dgm:pt modelId="{D7936C60-2CC1-480C-B19F-34F67ABCDA8F}">
      <dgm:prSet phldrT="[Text]"/>
      <dgm:spPr/>
      <dgm:t>
        <a:bodyPr/>
        <a:lstStyle/>
        <a:p>
          <a:r>
            <a:rPr lang="en-US" dirty="0"/>
            <a:t>Source of cells</a:t>
          </a:r>
        </a:p>
      </dgm:t>
    </dgm:pt>
    <dgm:pt modelId="{01C8C6D1-45DD-4C9A-B633-3869F62123AD}" type="parTrans" cxnId="{9BDA9282-0C81-46D2-AFCA-A1AC0DBDC057}">
      <dgm:prSet/>
      <dgm:spPr/>
      <dgm:t>
        <a:bodyPr/>
        <a:lstStyle/>
        <a:p>
          <a:endParaRPr lang="en-US"/>
        </a:p>
      </dgm:t>
    </dgm:pt>
    <dgm:pt modelId="{31C502E3-9985-4205-9F0A-A4C9885015D2}" type="sibTrans" cxnId="{9BDA9282-0C81-46D2-AFCA-A1AC0DBDC057}">
      <dgm:prSet/>
      <dgm:spPr/>
      <dgm:t>
        <a:bodyPr/>
        <a:lstStyle/>
        <a:p>
          <a:endParaRPr lang="en-US"/>
        </a:p>
      </dgm:t>
    </dgm:pt>
    <dgm:pt modelId="{0376E4E0-2407-489D-96A0-2EB732F189F2}">
      <dgm:prSet phldrT="[Text]"/>
      <dgm:spPr/>
      <dgm:t>
        <a:bodyPr/>
        <a:lstStyle/>
        <a:p>
          <a:r>
            <a:rPr lang="en-US" dirty="0"/>
            <a:t>Retrospective Patient Studies</a:t>
          </a:r>
        </a:p>
      </dgm:t>
    </dgm:pt>
    <dgm:pt modelId="{AF2AA922-184A-4693-A731-CCA81092A652}" type="parTrans" cxnId="{CEBA90A1-39FF-4B8D-A9C5-95D8728E6F38}">
      <dgm:prSet/>
      <dgm:spPr/>
      <dgm:t>
        <a:bodyPr/>
        <a:lstStyle/>
        <a:p>
          <a:endParaRPr lang="en-US"/>
        </a:p>
      </dgm:t>
    </dgm:pt>
    <dgm:pt modelId="{FF45B14E-7F34-4353-9F3D-B8D07D17CF56}" type="sibTrans" cxnId="{CEBA90A1-39FF-4B8D-A9C5-95D8728E6F38}">
      <dgm:prSet/>
      <dgm:spPr/>
      <dgm:t>
        <a:bodyPr/>
        <a:lstStyle/>
        <a:p>
          <a:endParaRPr lang="en-US"/>
        </a:p>
      </dgm:t>
    </dgm:pt>
    <dgm:pt modelId="{433BEEEF-1887-44C2-8DA9-A4C816B8291B}">
      <dgm:prSet phldrT="[Text]"/>
      <dgm:spPr/>
      <dgm:t>
        <a:bodyPr/>
        <a:lstStyle/>
        <a:p>
          <a:r>
            <a:rPr lang="en-US" dirty="0"/>
            <a:t>Animal Testing</a:t>
          </a:r>
        </a:p>
      </dgm:t>
    </dgm:pt>
    <dgm:pt modelId="{10428390-F8A0-4B20-AB58-B5C9CF11C328}" type="parTrans" cxnId="{E231B38B-D44D-4371-845F-9B651BDA2A6E}">
      <dgm:prSet/>
      <dgm:spPr/>
      <dgm:t>
        <a:bodyPr/>
        <a:lstStyle/>
        <a:p>
          <a:endParaRPr lang="en-US"/>
        </a:p>
      </dgm:t>
    </dgm:pt>
    <dgm:pt modelId="{92EE2590-4277-41D6-9E7B-5F3FC3803306}" type="sibTrans" cxnId="{E231B38B-D44D-4371-845F-9B651BDA2A6E}">
      <dgm:prSet/>
      <dgm:spPr/>
      <dgm:t>
        <a:bodyPr/>
        <a:lstStyle/>
        <a:p>
          <a:endParaRPr lang="en-US"/>
        </a:p>
      </dgm:t>
    </dgm:pt>
    <dgm:pt modelId="{303201C7-32E5-4069-B6AB-316EAA48D9C9}">
      <dgm:prSet phldrT="[Text]"/>
      <dgm:spPr/>
      <dgm:t>
        <a:bodyPr/>
        <a:lstStyle/>
        <a:p>
          <a:r>
            <a:rPr lang="en-US" dirty="0"/>
            <a:t>Ethical Approvals</a:t>
          </a:r>
        </a:p>
      </dgm:t>
    </dgm:pt>
    <dgm:pt modelId="{5F70DEE7-7C7C-433F-99B3-C79673581BB7}" type="parTrans" cxnId="{C7A03571-7458-41E8-ACE6-D14FD50F8709}">
      <dgm:prSet/>
      <dgm:spPr/>
      <dgm:t>
        <a:bodyPr/>
        <a:lstStyle/>
        <a:p>
          <a:endParaRPr lang="en-US"/>
        </a:p>
      </dgm:t>
    </dgm:pt>
    <dgm:pt modelId="{EE12C90F-4434-47FD-AD53-F035A6EAF9C9}" type="sibTrans" cxnId="{C7A03571-7458-41E8-ACE6-D14FD50F8709}">
      <dgm:prSet/>
      <dgm:spPr/>
      <dgm:t>
        <a:bodyPr/>
        <a:lstStyle/>
        <a:p>
          <a:endParaRPr lang="en-US"/>
        </a:p>
      </dgm:t>
    </dgm:pt>
    <dgm:pt modelId="{648F1AB5-8037-4807-90B6-7DBEFC0096A2}">
      <dgm:prSet phldrT="[Text]"/>
      <dgm:spPr/>
      <dgm:t>
        <a:bodyPr/>
        <a:lstStyle/>
        <a:p>
          <a:r>
            <a:rPr lang="en-US" dirty="0" err="1"/>
            <a:t>Amednments</a:t>
          </a:r>
          <a:endParaRPr lang="en-US" dirty="0"/>
        </a:p>
      </dgm:t>
    </dgm:pt>
    <dgm:pt modelId="{6E1720B4-C47E-426B-838B-0D4E50E01973}" type="parTrans" cxnId="{B68333EF-4A95-46B2-A61B-54A0D138EEFB}">
      <dgm:prSet/>
      <dgm:spPr/>
      <dgm:t>
        <a:bodyPr/>
        <a:lstStyle/>
        <a:p>
          <a:endParaRPr lang="en-US"/>
        </a:p>
      </dgm:t>
    </dgm:pt>
    <dgm:pt modelId="{76CFA191-10B0-4E35-93A4-6AA8C8512F68}" type="sibTrans" cxnId="{B68333EF-4A95-46B2-A61B-54A0D138EEFB}">
      <dgm:prSet/>
      <dgm:spPr/>
      <dgm:t>
        <a:bodyPr/>
        <a:lstStyle/>
        <a:p>
          <a:endParaRPr lang="en-US"/>
        </a:p>
      </dgm:t>
    </dgm:pt>
    <dgm:pt modelId="{D61B1ACA-20FC-48CE-B013-5A64254F3FE5}">
      <dgm:prSet phldrT="[Text]"/>
      <dgm:spPr/>
      <dgm:t>
        <a:bodyPr/>
        <a:lstStyle/>
        <a:p>
          <a:r>
            <a:rPr lang="en-US" dirty="0"/>
            <a:t>Clinical Trials</a:t>
          </a:r>
        </a:p>
      </dgm:t>
    </dgm:pt>
    <dgm:pt modelId="{68533292-7D08-4940-AE86-92A3DF0AC6E3}" type="parTrans" cxnId="{D67B78DC-2BA1-4329-9294-3D2F0AF80A35}">
      <dgm:prSet/>
      <dgm:spPr/>
      <dgm:t>
        <a:bodyPr/>
        <a:lstStyle/>
        <a:p>
          <a:endParaRPr lang="en-US"/>
        </a:p>
      </dgm:t>
    </dgm:pt>
    <dgm:pt modelId="{76B24AA6-D866-4AA3-9462-F6B8C20D7698}" type="sibTrans" cxnId="{D67B78DC-2BA1-4329-9294-3D2F0AF80A35}">
      <dgm:prSet/>
      <dgm:spPr/>
      <dgm:t>
        <a:bodyPr/>
        <a:lstStyle/>
        <a:p>
          <a:endParaRPr lang="en-US"/>
        </a:p>
      </dgm:t>
    </dgm:pt>
    <dgm:pt modelId="{D7F9393D-E542-4B2F-84AF-301FE876E951}">
      <dgm:prSet phldrT="[Text]"/>
      <dgm:spPr/>
      <dgm:t>
        <a:bodyPr/>
        <a:lstStyle/>
        <a:p>
          <a:r>
            <a:rPr lang="en-US" dirty="0"/>
            <a:t>Usable product</a:t>
          </a:r>
        </a:p>
      </dgm:t>
    </dgm:pt>
    <dgm:pt modelId="{EA7A3021-A2E5-4B13-8764-0F45F8B97634}" type="parTrans" cxnId="{08A07D86-7CF9-447D-AE2F-22EE20DC2D61}">
      <dgm:prSet/>
      <dgm:spPr/>
      <dgm:t>
        <a:bodyPr/>
        <a:lstStyle/>
        <a:p>
          <a:endParaRPr lang="en-US"/>
        </a:p>
      </dgm:t>
    </dgm:pt>
    <dgm:pt modelId="{1507183C-5BF8-410E-8DAC-4279FBAF9CEC}" type="sibTrans" cxnId="{08A07D86-7CF9-447D-AE2F-22EE20DC2D61}">
      <dgm:prSet/>
      <dgm:spPr/>
      <dgm:t>
        <a:bodyPr/>
        <a:lstStyle/>
        <a:p>
          <a:endParaRPr lang="en-US"/>
        </a:p>
      </dgm:t>
    </dgm:pt>
    <dgm:pt modelId="{666E1FE5-FAC9-496F-B790-5FDC9360EC16}">
      <dgm:prSet phldrT="[Text]"/>
      <dgm:spPr/>
      <dgm:t>
        <a:bodyPr/>
        <a:lstStyle/>
        <a:p>
          <a:r>
            <a:rPr lang="en-US" dirty="0"/>
            <a:t>Ethical Approval</a:t>
          </a:r>
        </a:p>
      </dgm:t>
    </dgm:pt>
    <dgm:pt modelId="{0FCB83E1-BC5B-4E86-9E6E-BD79A2850D8E}" type="parTrans" cxnId="{457000F7-F574-4015-90CE-1FDA6496F5CF}">
      <dgm:prSet/>
      <dgm:spPr/>
      <dgm:t>
        <a:bodyPr/>
        <a:lstStyle/>
        <a:p>
          <a:endParaRPr lang="en-US"/>
        </a:p>
      </dgm:t>
    </dgm:pt>
    <dgm:pt modelId="{1C66AFB8-8430-4EAA-9273-F4BB35DF2217}" type="sibTrans" cxnId="{457000F7-F574-4015-90CE-1FDA6496F5CF}">
      <dgm:prSet/>
      <dgm:spPr/>
      <dgm:t>
        <a:bodyPr/>
        <a:lstStyle/>
        <a:p>
          <a:endParaRPr lang="en-US"/>
        </a:p>
      </dgm:t>
    </dgm:pt>
    <dgm:pt modelId="{F00C7951-FE9D-4E8B-AC28-D3F231D0211A}">
      <dgm:prSet phldrT="[Text]"/>
      <dgm:spPr/>
      <dgm:t>
        <a:bodyPr/>
        <a:lstStyle/>
        <a:p>
          <a:r>
            <a:rPr lang="en-US" dirty="0"/>
            <a:t>Choice of patients</a:t>
          </a:r>
        </a:p>
      </dgm:t>
    </dgm:pt>
    <dgm:pt modelId="{D142BD62-A31E-4411-928D-F0B10EE0CD36}" type="parTrans" cxnId="{FBC8D11F-9F77-4C04-BD28-2BC18258DE8D}">
      <dgm:prSet/>
      <dgm:spPr/>
      <dgm:t>
        <a:bodyPr/>
        <a:lstStyle/>
        <a:p>
          <a:endParaRPr lang="en-US"/>
        </a:p>
      </dgm:t>
    </dgm:pt>
    <dgm:pt modelId="{47287293-4B54-49E0-BBA0-0777E56D1A78}" type="sibTrans" cxnId="{FBC8D11F-9F77-4C04-BD28-2BC18258DE8D}">
      <dgm:prSet/>
      <dgm:spPr/>
      <dgm:t>
        <a:bodyPr/>
        <a:lstStyle/>
        <a:p>
          <a:endParaRPr lang="en-US"/>
        </a:p>
      </dgm:t>
    </dgm:pt>
    <dgm:pt modelId="{605858CF-9F8C-4AF0-A4DD-77E04777ADED}">
      <dgm:prSet phldrT="[Text]"/>
      <dgm:spPr/>
      <dgm:t>
        <a:bodyPr/>
        <a:lstStyle/>
        <a:p>
          <a:r>
            <a:rPr lang="en-US" dirty="0"/>
            <a:t>Allocation of the product</a:t>
          </a:r>
        </a:p>
      </dgm:t>
    </dgm:pt>
    <dgm:pt modelId="{CA65A4C5-8500-49B3-AEF4-48A9A0B3A789}" type="parTrans" cxnId="{75EFE708-83C2-4620-A6D3-CEAA95BAE9EC}">
      <dgm:prSet/>
      <dgm:spPr/>
      <dgm:t>
        <a:bodyPr/>
        <a:lstStyle/>
        <a:p>
          <a:endParaRPr lang="en-US"/>
        </a:p>
      </dgm:t>
    </dgm:pt>
    <dgm:pt modelId="{4E6DF558-008D-41EE-A9AF-A8F7C4C04A46}" type="sibTrans" cxnId="{75EFE708-83C2-4620-A6D3-CEAA95BAE9EC}">
      <dgm:prSet/>
      <dgm:spPr/>
      <dgm:t>
        <a:bodyPr/>
        <a:lstStyle/>
        <a:p>
          <a:endParaRPr lang="en-US"/>
        </a:p>
      </dgm:t>
    </dgm:pt>
    <dgm:pt modelId="{D00E64F0-BEFF-4F08-B027-46DAC387B6B2}" type="pres">
      <dgm:prSet presAssocID="{533D6416-E468-4971-9686-0B7D7F2A3A4B}" presName="Name0" presStyleCnt="0">
        <dgm:presLayoutVars>
          <dgm:dir/>
        </dgm:presLayoutVars>
      </dgm:prSet>
      <dgm:spPr/>
    </dgm:pt>
    <dgm:pt modelId="{7DE51BBE-A864-4417-BA25-50A6FB1BF153}" type="pres">
      <dgm:prSet presAssocID="{A3DB893C-D0DB-4C08-9BFC-100383E98D2B}" presName="parComposite" presStyleCnt="0"/>
      <dgm:spPr/>
    </dgm:pt>
    <dgm:pt modelId="{79317A98-6841-4CD3-83D1-C7F9F732A416}" type="pres">
      <dgm:prSet presAssocID="{A3DB893C-D0DB-4C08-9BFC-100383E98D2B}" presName="parBigCircle" presStyleLbl="node0" presStyleIdx="0" presStyleCnt="4"/>
      <dgm:spPr/>
    </dgm:pt>
    <dgm:pt modelId="{BABBE2CF-073B-40E2-9FA3-0A08DAEBC231}" type="pres">
      <dgm:prSet presAssocID="{A3DB893C-D0DB-4C08-9BFC-100383E98D2B}" presName="parTx" presStyleLbl="revTx" presStyleIdx="0" presStyleCnt="18"/>
      <dgm:spPr/>
    </dgm:pt>
    <dgm:pt modelId="{0F447F4C-2C38-4650-846E-5194B6929879}" type="pres">
      <dgm:prSet presAssocID="{A3DB893C-D0DB-4C08-9BFC-100383E98D2B}" presName="bSpace" presStyleCnt="0"/>
      <dgm:spPr/>
    </dgm:pt>
    <dgm:pt modelId="{9CE753F7-2743-4327-B4A0-F0593E8249CB}" type="pres">
      <dgm:prSet presAssocID="{A3DB893C-D0DB-4C08-9BFC-100383E98D2B}" presName="parBackupNorm" presStyleCnt="0"/>
      <dgm:spPr/>
    </dgm:pt>
    <dgm:pt modelId="{2EE5BC6A-D21F-4C72-9B95-FC6090CA404C}" type="pres">
      <dgm:prSet presAssocID="{1C7989D4-CDC4-4231-A8A0-919B8FFF4A4A}" presName="parSpace" presStyleCnt="0"/>
      <dgm:spPr/>
    </dgm:pt>
    <dgm:pt modelId="{B8173693-89F5-4A2E-90ED-84103A8F9687}" type="pres">
      <dgm:prSet presAssocID="{D7936C60-2CC1-480C-B19F-34F67ABCDA8F}" presName="desBackupLeftNorm" presStyleCnt="0"/>
      <dgm:spPr/>
    </dgm:pt>
    <dgm:pt modelId="{1844E502-4B24-41E8-AC51-B303F2D1670F}" type="pres">
      <dgm:prSet presAssocID="{D7936C60-2CC1-480C-B19F-34F67ABCDA8F}" presName="desComposite" presStyleCnt="0"/>
      <dgm:spPr/>
    </dgm:pt>
    <dgm:pt modelId="{DA4B5A03-6FE4-42F6-88B9-632B550626C4}" type="pres">
      <dgm:prSet presAssocID="{D7936C60-2CC1-480C-B19F-34F67ABCDA8F}" presName="desCircle" presStyleLbl="node1" presStyleIdx="0" presStyleCnt="7"/>
      <dgm:spPr/>
    </dgm:pt>
    <dgm:pt modelId="{04077AC1-6937-477D-B902-5A42F5901D0B}" type="pres">
      <dgm:prSet presAssocID="{D7936C60-2CC1-480C-B19F-34F67ABCDA8F}" presName="chTx" presStyleLbl="revTx" presStyleIdx="1" presStyleCnt="18"/>
      <dgm:spPr/>
    </dgm:pt>
    <dgm:pt modelId="{C449F6C7-3054-4D1A-B702-483D03E54170}" type="pres">
      <dgm:prSet presAssocID="{D7936C60-2CC1-480C-B19F-34F67ABCDA8F}" presName="desTx" presStyleLbl="revTx" presStyleIdx="2" presStyleCnt="18">
        <dgm:presLayoutVars>
          <dgm:bulletEnabled val="1"/>
        </dgm:presLayoutVars>
      </dgm:prSet>
      <dgm:spPr/>
    </dgm:pt>
    <dgm:pt modelId="{DF38BDA9-B612-4717-84EF-2FE9FB8EDE18}" type="pres">
      <dgm:prSet presAssocID="{D7936C60-2CC1-480C-B19F-34F67ABCDA8F}" presName="desBackupRightNorm" presStyleCnt="0"/>
      <dgm:spPr/>
    </dgm:pt>
    <dgm:pt modelId="{5909D5CF-941D-4067-B8F3-20AA1F6B6D39}" type="pres">
      <dgm:prSet presAssocID="{31C502E3-9985-4205-9F0A-A4C9885015D2}" presName="desSpace" presStyleCnt="0"/>
      <dgm:spPr/>
    </dgm:pt>
    <dgm:pt modelId="{C4FC37AB-7DE4-4746-9961-537361D242D7}" type="pres">
      <dgm:prSet presAssocID="{0376E4E0-2407-489D-96A0-2EB732F189F2}" presName="desBackupLeftNorm" presStyleCnt="0"/>
      <dgm:spPr/>
    </dgm:pt>
    <dgm:pt modelId="{51052590-0093-4964-8311-E14C6A92CB85}" type="pres">
      <dgm:prSet presAssocID="{0376E4E0-2407-489D-96A0-2EB732F189F2}" presName="desComposite" presStyleCnt="0"/>
      <dgm:spPr/>
    </dgm:pt>
    <dgm:pt modelId="{AF49C795-8B39-4BCF-A1C6-96A802AB3078}" type="pres">
      <dgm:prSet presAssocID="{0376E4E0-2407-489D-96A0-2EB732F189F2}" presName="desCircle" presStyleLbl="node1" presStyleIdx="1" presStyleCnt="7"/>
      <dgm:spPr/>
    </dgm:pt>
    <dgm:pt modelId="{5C896E8A-2282-4037-BB31-AFD3B1E9C1D6}" type="pres">
      <dgm:prSet presAssocID="{0376E4E0-2407-489D-96A0-2EB732F189F2}" presName="chTx" presStyleLbl="revTx" presStyleIdx="3" presStyleCnt="18"/>
      <dgm:spPr/>
    </dgm:pt>
    <dgm:pt modelId="{59937230-8B6D-4380-8F74-BFA8A0C9B447}" type="pres">
      <dgm:prSet presAssocID="{0376E4E0-2407-489D-96A0-2EB732F189F2}" presName="desTx" presStyleLbl="revTx" presStyleIdx="4" presStyleCnt="18" custLinFactNeighborX="0">
        <dgm:presLayoutVars>
          <dgm:bulletEnabled val="1"/>
        </dgm:presLayoutVars>
      </dgm:prSet>
      <dgm:spPr/>
    </dgm:pt>
    <dgm:pt modelId="{CD2B3CD3-A0BB-44C6-96CD-5F5F531A2781}" type="pres">
      <dgm:prSet presAssocID="{0376E4E0-2407-489D-96A0-2EB732F189F2}" presName="desBackupRightNorm" presStyleCnt="0"/>
      <dgm:spPr/>
    </dgm:pt>
    <dgm:pt modelId="{8E4D50F0-D2BA-4022-9443-A33E833703F1}" type="pres">
      <dgm:prSet presAssocID="{FF45B14E-7F34-4353-9F3D-B8D07D17CF56}" presName="desSpace" presStyleCnt="0"/>
      <dgm:spPr/>
    </dgm:pt>
    <dgm:pt modelId="{5A1CAE16-C25A-4102-A08F-343AA0764652}" type="pres">
      <dgm:prSet presAssocID="{433BEEEF-1887-44C2-8DA9-A4C816B8291B}" presName="parComposite" presStyleCnt="0"/>
      <dgm:spPr/>
    </dgm:pt>
    <dgm:pt modelId="{C26F82E6-0938-4588-A2F1-435EC89161DF}" type="pres">
      <dgm:prSet presAssocID="{433BEEEF-1887-44C2-8DA9-A4C816B8291B}" presName="parBigCircle" presStyleLbl="node0" presStyleIdx="1" presStyleCnt="4"/>
      <dgm:spPr/>
    </dgm:pt>
    <dgm:pt modelId="{5CC5B52D-B27A-4E25-8A90-5BCBFC44723F}" type="pres">
      <dgm:prSet presAssocID="{433BEEEF-1887-44C2-8DA9-A4C816B8291B}" presName="parTx" presStyleLbl="revTx" presStyleIdx="5" presStyleCnt="18"/>
      <dgm:spPr/>
    </dgm:pt>
    <dgm:pt modelId="{8817CA02-2794-43C7-95E3-D1A0C685AC6C}" type="pres">
      <dgm:prSet presAssocID="{433BEEEF-1887-44C2-8DA9-A4C816B8291B}" presName="bSpace" presStyleCnt="0"/>
      <dgm:spPr/>
    </dgm:pt>
    <dgm:pt modelId="{59EA4B6A-3C83-407D-A6C3-1846DA116DB2}" type="pres">
      <dgm:prSet presAssocID="{433BEEEF-1887-44C2-8DA9-A4C816B8291B}" presName="parBackupNorm" presStyleCnt="0"/>
      <dgm:spPr/>
    </dgm:pt>
    <dgm:pt modelId="{66F9D779-DEDE-47C8-A80C-96F279521F98}" type="pres">
      <dgm:prSet presAssocID="{92EE2590-4277-41D6-9E7B-5F3FC3803306}" presName="parSpace" presStyleCnt="0"/>
      <dgm:spPr/>
    </dgm:pt>
    <dgm:pt modelId="{54C1F2B1-CA45-4BA0-92E6-B776D641EAAB}" type="pres">
      <dgm:prSet presAssocID="{303201C7-32E5-4069-B6AB-316EAA48D9C9}" presName="desBackupLeftNorm" presStyleCnt="0"/>
      <dgm:spPr/>
    </dgm:pt>
    <dgm:pt modelId="{5777D106-B851-4683-9B20-41F0DF3A2015}" type="pres">
      <dgm:prSet presAssocID="{303201C7-32E5-4069-B6AB-316EAA48D9C9}" presName="desComposite" presStyleCnt="0"/>
      <dgm:spPr/>
    </dgm:pt>
    <dgm:pt modelId="{F02514D6-A615-4EC6-85C4-D384AD086565}" type="pres">
      <dgm:prSet presAssocID="{303201C7-32E5-4069-B6AB-316EAA48D9C9}" presName="desCircle" presStyleLbl="node1" presStyleIdx="2" presStyleCnt="7"/>
      <dgm:spPr/>
    </dgm:pt>
    <dgm:pt modelId="{77F701B3-2668-4DDC-BA8C-961564A6B716}" type="pres">
      <dgm:prSet presAssocID="{303201C7-32E5-4069-B6AB-316EAA48D9C9}" presName="chTx" presStyleLbl="revTx" presStyleIdx="6" presStyleCnt="18"/>
      <dgm:spPr/>
    </dgm:pt>
    <dgm:pt modelId="{95743F9B-41FD-43C3-A8C9-D93DCBABE115}" type="pres">
      <dgm:prSet presAssocID="{303201C7-32E5-4069-B6AB-316EAA48D9C9}" presName="desTx" presStyleLbl="revTx" presStyleIdx="7" presStyleCnt="18">
        <dgm:presLayoutVars>
          <dgm:bulletEnabled val="1"/>
        </dgm:presLayoutVars>
      </dgm:prSet>
      <dgm:spPr/>
    </dgm:pt>
    <dgm:pt modelId="{546C6538-1E8F-47B0-8A76-1B40364E6F34}" type="pres">
      <dgm:prSet presAssocID="{303201C7-32E5-4069-B6AB-316EAA48D9C9}" presName="desBackupRightNorm" presStyleCnt="0"/>
      <dgm:spPr/>
    </dgm:pt>
    <dgm:pt modelId="{02C7328F-D32A-4D90-BA0A-63E9FA96F2B9}" type="pres">
      <dgm:prSet presAssocID="{EE12C90F-4434-47FD-AD53-F035A6EAF9C9}" presName="desSpace" presStyleCnt="0"/>
      <dgm:spPr/>
    </dgm:pt>
    <dgm:pt modelId="{CAEC405B-C966-460D-A614-111FD0A99843}" type="pres">
      <dgm:prSet presAssocID="{648F1AB5-8037-4807-90B6-7DBEFC0096A2}" presName="desBackupLeftNorm" presStyleCnt="0"/>
      <dgm:spPr/>
    </dgm:pt>
    <dgm:pt modelId="{2A2FE062-D1A7-4096-BFC1-2469615A0E44}" type="pres">
      <dgm:prSet presAssocID="{648F1AB5-8037-4807-90B6-7DBEFC0096A2}" presName="desComposite" presStyleCnt="0"/>
      <dgm:spPr/>
    </dgm:pt>
    <dgm:pt modelId="{CE8D85B3-BA17-45E7-9976-70FC33FB9320}" type="pres">
      <dgm:prSet presAssocID="{648F1AB5-8037-4807-90B6-7DBEFC0096A2}" presName="desCircle" presStyleLbl="node1" presStyleIdx="3" presStyleCnt="7"/>
      <dgm:spPr/>
    </dgm:pt>
    <dgm:pt modelId="{C52808B2-528B-40A5-9AB0-60FD92AAF507}" type="pres">
      <dgm:prSet presAssocID="{648F1AB5-8037-4807-90B6-7DBEFC0096A2}" presName="chTx" presStyleLbl="revTx" presStyleIdx="8" presStyleCnt="18"/>
      <dgm:spPr/>
    </dgm:pt>
    <dgm:pt modelId="{B81F6167-1992-441E-BF2C-D81BE97651D7}" type="pres">
      <dgm:prSet presAssocID="{648F1AB5-8037-4807-90B6-7DBEFC0096A2}" presName="desTx" presStyleLbl="revTx" presStyleIdx="9" presStyleCnt="18">
        <dgm:presLayoutVars>
          <dgm:bulletEnabled val="1"/>
        </dgm:presLayoutVars>
      </dgm:prSet>
      <dgm:spPr/>
    </dgm:pt>
    <dgm:pt modelId="{3F309373-A0AB-4D18-AC61-76C802E95691}" type="pres">
      <dgm:prSet presAssocID="{648F1AB5-8037-4807-90B6-7DBEFC0096A2}" presName="desBackupRightNorm" presStyleCnt="0"/>
      <dgm:spPr/>
    </dgm:pt>
    <dgm:pt modelId="{05AC9B60-05CD-4444-8836-7804E8B46E83}" type="pres">
      <dgm:prSet presAssocID="{76CFA191-10B0-4E35-93A4-6AA8C8512F68}" presName="desSpace" presStyleCnt="0"/>
      <dgm:spPr/>
    </dgm:pt>
    <dgm:pt modelId="{E27FA587-9300-4577-A33D-777347535CFC}" type="pres">
      <dgm:prSet presAssocID="{D61B1ACA-20FC-48CE-B013-5A64254F3FE5}" presName="parComposite" presStyleCnt="0"/>
      <dgm:spPr/>
    </dgm:pt>
    <dgm:pt modelId="{032DBA42-B08F-4CFB-A120-62875BDD8F52}" type="pres">
      <dgm:prSet presAssocID="{D61B1ACA-20FC-48CE-B013-5A64254F3FE5}" presName="parBigCircle" presStyleLbl="node0" presStyleIdx="2" presStyleCnt="4"/>
      <dgm:spPr/>
    </dgm:pt>
    <dgm:pt modelId="{00050DD2-E816-474B-A883-BF61FA8C8B10}" type="pres">
      <dgm:prSet presAssocID="{D61B1ACA-20FC-48CE-B013-5A64254F3FE5}" presName="parTx" presStyleLbl="revTx" presStyleIdx="10" presStyleCnt="18"/>
      <dgm:spPr/>
    </dgm:pt>
    <dgm:pt modelId="{518EB33C-00D2-4920-B5BE-57C7322F0BB4}" type="pres">
      <dgm:prSet presAssocID="{D61B1ACA-20FC-48CE-B013-5A64254F3FE5}" presName="bSpace" presStyleCnt="0"/>
      <dgm:spPr/>
    </dgm:pt>
    <dgm:pt modelId="{2EA685B9-C09C-4218-8B93-1BFF003E480D}" type="pres">
      <dgm:prSet presAssocID="{D61B1ACA-20FC-48CE-B013-5A64254F3FE5}" presName="parBackupNorm" presStyleCnt="0"/>
      <dgm:spPr/>
    </dgm:pt>
    <dgm:pt modelId="{6C0E1B66-00C8-40E4-B983-D3B063755454}" type="pres">
      <dgm:prSet presAssocID="{76B24AA6-D866-4AA3-9462-F6B8C20D7698}" presName="parSpace" presStyleCnt="0"/>
      <dgm:spPr/>
    </dgm:pt>
    <dgm:pt modelId="{2E1C5BD0-B977-4BD7-A13A-B47C99FE7B87}" type="pres">
      <dgm:prSet presAssocID="{666E1FE5-FAC9-496F-B790-5FDC9360EC16}" presName="desBackupLeftNorm" presStyleCnt="0"/>
      <dgm:spPr/>
    </dgm:pt>
    <dgm:pt modelId="{B812E069-B1A0-4338-8673-6F7D86C88917}" type="pres">
      <dgm:prSet presAssocID="{666E1FE5-FAC9-496F-B790-5FDC9360EC16}" presName="desComposite" presStyleCnt="0"/>
      <dgm:spPr/>
    </dgm:pt>
    <dgm:pt modelId="{7173107D-3BFA-4159-9E53-1BBF94EB5C75}" type="pres">
      <dgm:prSet presAssocID="{666E1FE5-FAC9-496F-B790-5FDC9360EC16}" presName="desCircle" presStyleLbl="node1" presStyleIdx="4" presStyleCnt="7"/>
      <dgm:spPr/>
    </dgm:pt>
    <dgm:pt modelId="{71514674-7B0B-4132-BE62-D4429B7CDE2C}" type="pres">
      <dgm:prSet presAssocID="{666E1FE5-FAC9-496F-B790-5FDC9360EC16}" presName="chTx" presStyleLbl="revTx" presStyleIdx="11" presStyleCnt="18"/>
      <dgm:spPr/>
    </dgm:pt>
    <dgm:pt modelId="{3C990B68-130F-4462-9F61-9DCDDB8AA22D}" type="pres">
      <dgm:prSet presAssocID="{666E1FE5-FAC9-496F-B790-5FDC9360EC16}" presName="desTx" presStyleLbl="revTx" presStyleIdx="12" presStyleCnt="18">
        <dgm:presLayoutVars>
          <dgm:bulletEnabled val="1"/>
        </dgm:presLayoutVars>
      </dgm:prSet>
      <dgm:spPr/>
    </dgm:pt>
    <dgm:pt modelId="{08F8D95B-C006-474E-A036-4A5D0F8AFC8B}" type="pres">
      <dgm:prSet presAssocID="{666E1FE5-FAC9-496F-B790-5FDC9360EC16}" presName="desBackupRightNorm" presStyleCnt="0"/>
      <dgm:spPr/>
    </dgm:pt>
    <dgm:pt modelId="{D3E39C6D-C122-45F2-9635-6C027A41C873}" type="pres">
      <dgm:prSet presAssocID="{1C66AFB8-8430-4EAA-9273-F4BB35DF2217}" presName="desSpace" presStyleCnt="0"/>
      <dgm:spPr/>
    </dgm:pt>
    <dgm:pt modelId="{967A9F07-3936-487E-97E8-4106850DC265}" type="pres">
      <dgm:prSet presAssocID="{F00C7951-FE9D-4E8B-AC28-D3F231D0211A}" presName="desBackupLeftNorm" presStyleCnt="0"/>
      <dgm:spPr/>
    </dgm:pt>
    <dgm:pt modelId="{AE7BE175-79C0-4AB0-B031-D56B573008B4}" type="pres">
      <dgm:prSet presAssocID="{F00C7951-FE9D-4E8B-AC28-D3F231D0211A}" presName="desComposite" presStyleCnt="0"/>
      <dgm:spPr/>
    </dgm:pt>
    <dgm:pt modelId="{012FE5FF-9023-4819-B5C6-F464F9EAD472}" type="pres">
      <dgm:prSet presAssocID="{F00C7951-FE9D-4E8B-AC28-D3F231D0211A}" presName="desCircle" presStyleLbl="node1" presStyleIdx="5" presStyleCnt="7"/>
      <dgm:spPr/>
    </dgm:pt>
    <dgm:pt modelId="{AC227152-3CAC-45F8-AA6C-077A38550CCD}" type="pres">
      <dgm:prSet presAssocID="{F00C7951-FE9D-4E8B-AC28-D3F231D0211A}" presName="chTx" presStyleLbl="revTx" presStyleIdx="13" presStyleCnt="18"/>
      <dgm:spPr/>
    </dgm:pt>
    <dgm:pt modelId="{5810F5E3-0B28-479F-91B9-553DD2CE9528}" type="pres">
      <dgm:prSet presAssocID="{F00C7951-FE9D-4E8B-AC28-D3F231D0211A}" presName="desTx" presStyleLbl="revTx" presStyleIdx="14" presStyleCnt="18">
        <dgm:presLayoutVars>
          <dgm:bulletEnabled val="1"/>
        </dgm:presLayoutVars>
      </dgm:prSet>
      <dgm:spPr/>
    </dgm:pt>
    <dgm:pt modelId="{08AEA52C-1158-4E78-807A-2DB47421FE8F}" type="pres">
      <dgm:prSet presAssocID="{F00C7951-FE9D-4E8B-AC28-D3F231D0211A}" presName="desBackupRightNorm" presStyleCnt="0"/>
      <dgm:spPr/>
    </dgm:pt>
    <dgm:pt modelId="{67BA0CDA-6A16-469B-BE0A-C9CB117E1374}" type="pres">
      <dgm:prSet presAssocID="{47287293-4B54-49E0-BBA0-0777E56D1A78}" presName="desSpace" presStyleCnt="0"/>
      <dgm:spPr/>
    </dgm:pt>
    <dgm:pt modelId="{84258204-A00C-47AC-A550-00F1FB3A92D9}" type="pres">
      <dgm:prSet presAssocID="{D7F9393D-E542-4B2F-84AF-301FE876E951}" presName="parComposite" presStyleCnt="0"/>
      <dgm:spPr/>
    </dgm:pt>
    <dgm:pt modelId="{A4F98E3C-724C-42B2-B056-1A2FDB643C56}" type="pres">
      <dgm:prSet presAssocID="{D7F9393D-E542-4B2F-84AF-301FE876E951}" presName="parBigCircle" presStyleLbl="node0" presStyleIdx="3" presStyleCnt="4"/>
      <dgm:spPr/>
    </dgm:pt>
    <dgm:pt modelId="{8E51D87E-2A2D-4A85-8FDC-23AEE0ACBDC7}" type="pres">
      <dgm:prSet presAssocID="{D7F9393D-E542-4B2F-84AF-301FE876E951}" presName="parTx" presStyleLbl="revTx" presStyleIdx="15" presStyleCnt="18"/>
      <dgm:spPr/>
    </dgm:pt>
    <dgm:pt modelId="{7BDC3F76-F9B8-47F8-BFA2-53ACA9FBAFAF}" type="pres">
      <dgm:prSet presAssocID="{D7F9393D-E542-4B2F-84AF-301FE876E951}" presName="bSpace" presStyleCnt="0"/>
      <dgm:spPr/>
    </dgm:pt>
    <dgm:pt modelId="{EB09C825-EDAF-4606-96F9-BB22C0B37C46}" type="pres">
      <dgm:prSet presAssocID="{D7F9393D-E542-4B2F-84AF-301FE876E951}" presName="parBackupNorm" presStyleCnt="0"/>
      <dgm:spPr/>
    </dgm:pt>
    <dgm:pt modelId="{9ADF532C-E44A-44B2-A344-61F3793A5B18}" type="pres">
      <dgm:prSet presAssocID="{1507183C-5BF8-410E-8DAC-4279FBAF9CEC}" presName="parSpace" presStyleCnt="0"/>
      <dgm:spPr/>
    </dgm:pt>
    <dgm:pt modelId="{A4BF1A74-12B8-403E-B8D3-B093845B06AD}" type="pres">
      <dgm:prSet presAssocID="{605858CF-9F8C-4AF0-A4DD-77E04777ADED}" presName="desBackupLeftNorm" presStyleCnt="0"/>
      <dgm:spPr/>
    </dgm:pt>
    <dgm:pt modelId="{CB9258A3-168E-4B02-8CA7-961E0DC2754F}" type="pres">
      <dgm:prSet presAssocID="{605858CF-9F8C-4AF0-A4DD-77E04777ADED}" presName="desComposite" presStyleCnt="0"/>
      <dgm:spPr/>
    </dgm:pt>
    <dgm:pt modelId="{60868BD7-A6D5-4B47-939B-5716A41795AE}" type="pres">
      <dgm:prSet presAssocID="{605858CF-9F8C-4AF0-A4DD-77E04777ADED}" presName="desCircle" presStyleLbl="node1" presStyleIdx="6" presStyleCnt="7"/>
      <dgm:spPr/>
    </dgm:pt>
    <dgm:pt modelId="{D7C72212-9F87-411B-875A-944E1879E1AA}" type="pres">
      <dgm:prSet presAssocID="{605858CF-9F8C-4AF0-A4DD-77E04777ADED}" presName="chTx" presStyleLbl="revTx" presStyleIdx="16" presStyleCnt="18"/>
      <dgm:spPr/>
    </dgm:pt>
    <dgm:pt modelId="{144B81D2-7F2D-48D0-A27F-AC7DE33B1B66}" type="pres">
      <dgm:prSet presAssocID="{605858CF-9F8C-4AF0-A4DD-77E04777ADED}" presName="desTx" presStyleLbl="revTx" presStyleIdx="17" presStyleCnt="18">
        <dgm:presLayoutVars>
          <dgm:bulletEnabled val="1"/>
        </dgm:presLayoutVars>
      </dgm:prSet>
      <dgm:spPr/>
    </dgm:pt>
    <dgm:pt modelId="{D91AE3E6-7328-406F-B199-F7826D00C249}" type="pres">
      <dgm:prSet presAssocID="{605858CF-9F8C-4AF0-A4DD-77E04777ADED}" presName="desBackupRightNorm" presStyleCnt="0"/>
      <dgm:spPr/>
    </dgm:pt>
    <dgm:pt modelId="{CFFE95CB-94A9-4F23-AE48-F4AC02495F5A}" type="pres">
      <dgm:prSet presAssocID="{4E6DF558-008D-41EE-A9AF-A8F7C4C04A46}" presName="desSpace" presStyleCnt="0"/>
      <dgm:spPr/>
    </dgm:pt>
  </dgm:ptLst>
  <dgm:cxnLst>
    <dgm:cxn modelId="{9B518207-03E6-40B1-B81F-CE64A7BED057}" type="presOf" srcId="{648F1AB5-8037-4807-90B6-7DBEFC0096A2}" destId="{C52808B2-528B-40A5-9AB0-60FD92AAF507}" srcOrd="0" destOrd="0" presId="urn:microsoft.com/office/officeart/2008/layout/CircleAccentTimeline"/>
    <dgm:cxn modelId="{75EFE708-83C2-4620-A6D3-CEAA95BAE9EC}" srcId="{D7F9393D-E542-4B2F-84AF-301FE876E951}" destId="{605858CF-9F8C-4AF0-A4DD-77E04777ADED}" srcOrd="0" destOrd="0" parTransId="{CA65A4C5-8500-49B3-AEF4-48A9A0B3A789}" sibTransId="{4E6DF558-008D-41EE-A9AF-A8F7C4C04A46}"/>
    <dgm:cxn modelId="{FBC8D11F-9F77-4C04-BD28-2BC18258DE8D}" srcId="{D61B1ACA-20FC-48CE-B013-5A64254F3FE5}" destId="{F00C7951-FE9D-4E8B-AC28-D3F231D0211A}" srcOrd="1" destOrd="0" parTransId="{D142BD62-A31E-4411-928D-F0B10EE0CD36}" sibTransId="{47287293-4B54-49E0-BBA0-0777E56D1A78}"/>
    <dgm:cxn modelId="{5AA93D29-A018-4444-8272-2F9128B25ADD}" type="presOf" srcId="{A3DB893C-D0DB-4C08-9BFC-100383E98D2B}" destId="{BABBE2CF-073B-40E2-9FA3-0A08DAEBC231}" srcOrd="0" destOrd="0" presId="urn:microsoft.com/office/officeart/2008/layout/CircleAccentTimeline"/>
    <dgm:cxn modelId="{5D53263B-D144-4DDD-B1A4-93D6F8239B2C}" type="presOf" srcId="{433BEEEF-1887-44C2-8DA9-A4C816B8291B}" destId="{5CC5B52D-B27A-4E25-8A90-5BCBFC44723F}" srcOrd="0" destOrd="0" presId="urn:microsoft.com/office/officeart/2008/layout/CircleAccentTimeline"/>
    <dgm:cxn modelId="{ADCE9261-8C97-4F30-8BBC-9216507FC1EE}" type="presOf" srcId="{D61B1ACA-20FC-48CE-B013-5A64254F3FE5}" destId="{00050DD2-E816-474B-A883-BF61FA8C8B10}" srcOrd="0" destOrd="0" presId="urn:microsoft.com/office/officeart/2008/layout/CircleAccentTimeline"/>
    <dgm:cxn modelId="{C7A03571-7458-41E8-ACE6-D14FD50F8709}" srcId="{433BEEEF-1887-44C2-8DA9-A4C816B8291B}" destId="{303201C7-32E5-4069-B6AB-316EAA48D9C9}" srcOrd="0" destOrd="0" parTransId="{5F70DEE7-7C7C-433F-99B3-C79673581BB7}" sibTransId="{EE12C90F-4434-47FD-AD53-F035A6EAF9C9}"/>
    <dgm:cxn modelId="{8AB11579-2314-4B54-868B-5C1AE1198107}" type="presOf" srcId="{D7F9393D-E542-4B2F-84AF-301FE876E951}" destId="{8E51D87E-2A2D-4A85-8FDC-23AEE0ACBDC7}" srcOrd="0" destOrd="0" presId="urn:microsoft.com/office/officeart/2008/layout/CircleAccentTimeline"/>
    <dgm:cxn modelId="{9BDA9282-0C81-46D2-AFCA-A1AC0DBDC057}" srcId="{A3DB893C-D0DB-4C08-9BFC-100383E98D2B}" destId="{D7936C60-2CC1-480C-B19F-34F67ABCDA8F}" srcOrd="0" destOrd="0" parTransId="{01C8C6D1-45DD-4C9A-B633-3869F62123AD}" sibTransId="{31C502E3-9985-4205-9F0A-A4C9885015D2}"/>
    <dgm:cxn modelId="{E751DC83-84EF-478D-A6F6-F431EC01EADB}" type="presOf" srcId="{605858CF-9F8C-4AF0-A4DD-77E04777ADED}" destId="{D7C72212-9F87-411B-875A-944E1879E1AA}" srcOrd="0" destOrd="0" presId="urn:microsoft.com/office/officeart/2008/layout/CircleAccentTimeline"/>
    <dgm:cxn modelId="{08A07D86-7CF9-447D-AE2F-22EE20DC2D61}" srcId="{533D6416-E468-4971-9686-0B7D7F2A3A4B}" destId="{D7F9393D-E542-4B2F-84AF-301FE876E951}" srcOrd="3" destOrd="0" parTransId="{EA7A3021-A2E5-4B13-8764-0F45F8B97634}" sibTransId="{1507183C-5BF8-410E-8DAC-4279FBAF9CEC}"/>
    <dgm:cxn modelId="{C88EF28A-7C7F-4950-8914-A9E3BF60B685}" type="presOf" srcId="{F00C7951-FE9D-4E8B-AC28-D3F231D0211A}" destId="{AC227152-3CAC-45F8-AA6C-077A38550CCD}" srcOrd="0" destOrd="0" presId="urn:microsoft.com/office/officeart/2008/layout/CircleAccentTimeline"/>
    <dgm:cxn modelId="{E231B38B-D44D-4371-845F-9B651BDA2A6E}" srcId="{533D6416-E468-4971-9686-0B7D7F2A3A4B}" destId="{433BEEEF-1887-44C2-8DA9-A4C816B8291B}" srcOrd="1" destOrd="0" parTransId="{10428390-F8A0-4B20-AB58-B5C9CF11C328}" sibTransId="{92EE2590-4277-41D6-9E7B-5F3FC3803306}"/>
    <dgm:cxn modelId="{ADC14195-1900-4AEE-9893-33E1778EE0E3}" type="presOf" srcId="{D7936C60-2CC1-480C-B19F-34F67ABCDA8F}" destId="{04077AC1-6937-477D-B902-5A42F5901D0B}" srcOrd="0" destOrd="0" presId="urn:microsoft.com/office/officeart/2008/layout/CircleAccentTimeline"/>
    <dgm:cxn modelId="{AFFF909F-4065-4040-BE8F-7E901F7E49F5}" type="presOf" srcId="{533D6416-E468-4971-9686-0B7D7F2A3A4B}" destId="{D00E64F0-BEFF-4F08-B027-46DAC387B6B2}" srcOrd="0" destOrd="0" presId="urn:microsoft.com/office/officeart/2008/layout/CircleAccentTimeline"/>
    <dgm:cxn modelId="{2142D09F-1747-4894-84C6-5C2D9A0BD6EE}" type="presOf" srcId="{0376E4E0-2407-489D-96A0-2EB732F189F2}" destId="{5C896E8A-2282-4037-BB31-AFD3B1E9C1D6}" srcOrd="0" destOrd="0" presId="urn:microsoft.com/office/officeart/2008/layout/CircleAccentTimeline"/>
    <dgm:cxn modelId="{CEBA90A1-39FF-4B8D-A9C5-95D8728E6F38}" srcId="{A3DB893C-D0DB-4C08-9BFC-100383E98D2B}" destId="{0376E4E0-2407-489D-96A0-2EB732F189F2}" srcOrd="1" destOrd="0" parTransId="{AF2AA922-184A-4693-A731-CCA81092A652}" sibTransId="{FF45B14E-7F34-4353-9F3D-B8D07D17CF56}"/>
    <dgm:cxn modelId="{958C8DAA-7878-47BF-B757-EFB22CA242CD}" type="presOf" srcId="{303201C7-32E5-4069-B6AB-316EAA48D9C9}" destId="{77F701B3-2668-4DDC-BA8C-961564A6B716}" srcOrd="0" destOrd="0" presId="urn:microsoft.com/office/officeart/2008/layout/CircleAccentTimeline"/>
    <dgm:cxn modelId="{E7FD25B4-FE40-450E-8D4C-14C08627CF8F}" srcId="{533D6416-E468-4971-9686-0B7D7F2A3A4B}" destId="{A3DB893C-D0DB-4C08-9BFC-100383E98D2B}" srcOrd="0" destOrd="0" parTransId="{C56F4CD0-1D9E-47D5-8795-B8EC00D6BCCC}" sibTransId="{1C7989D4-CDC4-4231-A8A0-919B8FFF4A4A}"/>
    <dgm:cxn modelId="{50347EB5-A998-41E0-A863-2749957141B4}" type="presOf" srcId="{666E1FE5-FAC9-496F-B790-5FDC9360EC16}" destId="{71514674-7B0B-4132-BE62-D4429B7CDE2C}" srcOrd="0" destOrd="0" presId="urn:microsoft.com/office/officeart/2008/layout/CircleAccentTimeline"/>
    <dgm:cxn modelId="{D67B78DC-2BA1-4329-9294-3D2F0AF80A35}" srcId="{533D6416-E468-4971-9686-0B7D7F2A3A4B}" destId="{D61B1ACA-20FC-48CE-B013-5A64254F3FE5}" srcOrd="2" destOrd="0" parTransId="{68533292-7D08-4940-AE86-92A3DF0AC6E3}" sibTransId="{76B24AA6-D866-4AA3-9462-F6B8C20D7698}"/>
    <dgm:cxn modelId="{B68333EF-4A95-46B2-A61B-54A0D138EEFB}" srcId="{433BEEEF-1887-44C2-8DA9-A4C816B8291B}" destId="{648F1AB5-8037-4807-90B6-7DBEFC0096A2}" srcOrd="1" destOrd="0" parTransId="{6E1720B4-C47E-426B-838B-0D4E50E01973}" sibTransId="{76CFA191-10B0-4E35-93A4-6AA8C8512F68}"/>
    <dgm:cxn modelId="{457000F7-F574-4015-90CE-1FDA6496F5CF}" srcId="{D61B1ACA-20FC-48CE-B013-5A64254F3FE5}" destId="{666E1FE5-FAC9-496F-B790-5FDC9360EC16}" srcOrd="0" destOrd="0" parTransId="{0FCB83E1-BC5B-4E86-9E6E-BD79A2850D8E}" sibTransId="{1C66AFB8-8430-4EAA-9273-F4BB35DF2217}"/>
    <dgm:cxn modelId="{67D95354-472E-4407-A639-FF0A69B5B0DA}" type="presParOf" srcId="{D00E64F0-BEFF-4F08-B027-46DAC387B6B2}" destId="{7DE51BBE-A864-4417-BA25-50A6FB1BF153}" srcOrd="0" destOrd="0" presId="urn:microsoft.com/office/officeart/2008/layout/CircleAccentTimeline"/>
    <dgm:cxn modelId="{6C16B036-AC9E-4E64-AFF7-E88C8A4E6FAD}" type="presParOf" srcId="{7DE51BBE-A864-4417-BA25-50A6FB1BF153}" destId="{79317A98-6841-4CD3-83D1-C7F9F732A416}" srcOrd="0" destOrd="0" presId="urn:microsoft.com/office/officeart/2008/layout/CircleAccentTimeline"/>
    <dgm:cxn modelId="{4BA6AB84-E768-42E5-9364-9486B8BA23C5}" type="presParOf" srcId="{7DE51BBE-A864-4417-BA25-50A6FB1BF153}" destId="{BABBE2CF-073B-40E2-9FA3-0A08DAEBC231}" srcOrd="1" destOrd="0" presId="urn:microsoft.com/office/officeart/2008/layout/CircleAccentTimeline"/>
    <dgm:cxn modelId="{B443FC51-3998-4D5A-AFC9-E01506015487}" type="presParOf" srcId="{7DE51BBE-A864-4417-BA25-50A6FB1BF153}" destId="{0F447F4C-2C38-4650-846E-5194B6929879}" srcOrd="2" destOrd="0" presId="urn:microsoft.com/office/officeart/2008/layout/CircleAccentTimeline"/>
    <dgm:cxn modelId="{6A2BA4EF-2926-4146-8477-ECB27F12E73D}" type="presParOf" srcId="{D00E64F0-BEFF-4F08-B027-46DAC387B6B2}" destId="{9CE753F7-2743-4327-B4A0-F0593E8249CB}" srcOrd="1" destOrd="0" presId="urn:microsoft.com/office/officeart/2008/layout/CircleAccentTimeline"/>
    <dgm:cxn modelId="{74145E28-04FA-42C5-935F-A85DF808A88A}" type="presParOf" srcId="{D00E64F0-BEFF-4F08-B027-46DAC387B6B2}" destId="{2EE5BC6A-D21F-4C72-9B95-FC6090CA404C}" srcOrd="2" destOrd="0" presId="urn:microsoft.com/office/officeart/2008/layout/CircleAccentTimeline"/>
    <dgm:cxn modelId="{D03BC269-6855-4772-9B4B-DEB215CC7E55}" type="presParOf" srcId="{D00E64F0-BEFF-4F08-B027-46DAC387B6B2}" destId="{B8173693-89F5-4A2E-90ED-84103A8F9687}" srcOrd="3" destOrd="0" presId="urn:microsoft.com/office/officeart/2008/layout/CircleAccentTimeline"/>
    <dgm:cxn modelId="{9429DFD7-2725-4AAD-965F-8A94882B2E91}" type="presParOf" srcId="{D00E64F0-BEFF-4F08-B027-46DAC387B6B2}" destId="{1844E502-4B24-41E8-AC51-B303F2D1670F}" srcOrd="4" destOrd="0" presId="urn:microsoft.com/office/officeart/2008/layout/CircleAccentTimeline"/>
    <dgm:cxn modelId="{B88C285B-1BBA-4DB1-AA22-F38E0E83C2E8}" type="presParOf" srcId="{1844E502-4B24-41E8-AC51-B303F2D1670F}" destId="{DA4B5A03-6FE4-42F6-88B9-632B550626C4}" srcOrd="0" destOrd="0" presId="urn:microsoft.com/office/officeart/2008/layout/CircleAccentTimeline"/>
    <dgm:cxn modelId="{3FF76681-5227-446E-BFB0-8814ADA5729F}" type="presParOf" srcId="{1844E502-4B24-41E8-AC51-B303F2D1670F}" destId="{04077AC1-6937-477D-B902-5A42F5901D0B}" srcOrd="1" destOrd="0" presId="urn:microsoft.com/office/officeart/2008/layout/CircleAccentTimeline"/>
    <dgm:cxn modelId="{F393720A-B327-45BF-AE02-85C8C832B525}" type="presParOf" srcId="{1844E502-4B24-41E8-AC51-B303F2D1670F}" destId="{C449F6C7-3054-4D1A-B702-483D03E54170}" srcOrd="2" destOrd="0" presId="urn:microsoft.com/office/officeart/2008/layout/CircleAccentTimeline"/>
    <dgm:cxn modelId="{E74E1652-DD9D-4E3C-9CDA-17A01A34D212}" type="presParOf" srcId="{D00E64F0-BEFF-4F08-B027-46DAC387B6B2}" destId="{DF38BDA9-B612-4717-84EF-2FE9FB8EDE18}" srcOrd="5" destOrd="0" presId="urn:microsoft.com/office/officeart/2008/layout/CircleAccentTimeline"/>
    <dgm:cxn modelId="{169C0BA8-5F43-481B-9F63-AE2FEAEA0249}" type="presParOf" srcId="{D00E64F0-BEFF-4F08-B027-46DAC387B6B2}" destId="{5909D5CF-941D-4067-B8F3-20AA1F6B6D39}" srcOrd="6" destOrd="0" presId="urn:microsoft.com/office/officeart/2008/layout/CircleAccentTimeline"/>
    <dgm:cxn modelId="{4B2FB8B7-9DFD-4F05-921C-9B0E9C0AF343}" type="presParOf" srcId="{D00E64F0-BEFF-4F08-B027-46DAC387B6B2}" destId="{C4FC37AB-7DE4-4746-9961-537361D242D7}" srcOrd="7" destOrd="0" presId="urn:microsoft.com/office/officeart/2008/layout/CircleAccentTimeline"/>
    <dgm:cxn modelId="{3F1C41B9-748F-4B01-BC5C-923010003DD0}" type="presParOf" srcId="{D00E64F0-BEFF-4F08-B027-46DAC387B6B2}" destId="{51052590-0093-4964-8311-E14C6A92CB85}" srcOrd="8" destOrd="0" presId="urn:microsoft.com/office/officeart/2008/layout/CircleAccentTimeline"/>
    <dgm:cxn modelId="{EC6AD185-E5DD-48C6-84A6-6E2E4AE77F72}" type="presParOf" srcId="{51052590-0093-4964-8311-E14C6A92CB85}" destId="{AF49C795-8B39-4BCF-A1C6-96A802AB3078}" srcOrd="0" destOrd="0" presId="urn:microsoft.com/office/officeart/2008/layout/CircleAccentTimeline"/>
    <dgm:cxn modelId="{1AD4DA0C-583A-463F-9E8B-DBABB9997E87}" type="presParOf" srcId="{51052590-0093-4964-8311-E14C6A92CB85}" destId="{5C896E8A-2282-4037-BB31-AFD3B1E9C1D6}" srcOrd="1" destOrd="0" presId="urn:microsoft.com/office/officeart/2008/layout/CircleAccentTimeline"/>
    <dgm:cxn modelId="{7689E8F9-B301-49C4-A3CD-6DA07F107961}" type="presParOf" srcId="{51052590-0093-4964-8311-E14C6A92CB85}" destId="{59937230-8B6D-4380-8F74-BFA8A0C9B447}" srcOrd="2" destOrd="0" presId="urn:microsoft.com/office/officeart/2008/layout/CircleAccentTimeline"/>
    <dgm:cxn modelId="{0A47A7CC-F930-478B-A4AB-BD0E3301BBAC}" type="presParOf" srcId="{D00E64F0-BEFF-4F08-B027-46DAC387B6B2}" destId="{CD2B3CD3-A0BB-44C6-96CD-5F5F531A2781}" srcOrd="9" destOrd="0" presId="urn:microsoft.com/office/officeart/2008/layout/CircleAccentTimeline"/>
    <dgm:cxn modelId="{DFF3B0B0-50AC-42A3-8365-88E18E807746}" type="presParOf" srcId="{D00E64F0-BEFF-4F08-B027-46DAC387B6B2}" destId="{8E4D50F0-D2BA-4022-9443-A33E833703F1}" srcOrd="10" destOrd="0" presId="urn:microsoft.com/office/officeart/2008/layout/CircleAccentTimeline"/>
    <dgm:cxn modelId="{7B138E32-B5ED-4C04-9F7D-9364D3BEB845}" type="presParOf" srcId="{D00E64F0-BEFF-4F08-B027-46DAC387B6B2}" destId="{5A1CAE16-C25A-4102-A08F-343AA0764652}" srcOrd="11" destOrd="0" presId="urn:microsoft.com/office/officeart/2008/layout/CircleAccentTimeline"/>
    <dgm:cxn modelId="{412A60CD-9AD4-4CBB-BA10-B0EDBC5C131F}" type="presParOf" srcId="{5A1CAE16-C25A-4102-A08F-343AA0764652}" destId="{C26F82E6-0938-4588-A2F1-435EC89161DF}" srcOrd="0" destOrd="0" presId="urn:microsoft.com/office/officeart/2008/layout/CircleAccentTimeline"/>
    <dgm:cxn modelId="{6DA0A555-087E-4986-B132-41FD478F48E0}" type="presParOf" srcId="{5A1CAE16-C25A-4102-A08F-343AA0764652}" destId="{5CC5B52D-B27A-4E25-8A90-5BCBFC44723F}" srcOrd="1" destOrd="0" presId="urn:microsoft.com/office/officeart/2008/layout/CircleAccentTimeline"/>
    <dgm:cxn modelId="{9A8D9154-41E2-4C60-BB8E-C53D437EE210}" type="presParOf" srcId="{5A1CAE16-C25A-4102-A08F-343AA0764652}" destId="{8817CA02-2794-43C7-95E3-D1A0C685AC6C}" srcOrd="2" destOrd="0" presId="urn:microsoft.com/office/officeart/2008/layout/CircleAccentTimeline"/>
    <dgm:cxn modelId="{368D7EA4-AED5-440C-ABE9-73968775783E}" type="presParOf" srcId="{D00E64F0-BEFF-4F08-B027-46DAC387B6B2}" destId="{59EA4B6A-3C83-407D-A6C3-1846DA116DB2}" srcOrd="12" destOrd="0" presId="urn:microsoft.com/office/officeart/2008/layout/CircleAccentTimeline"/>
    <dgm:cxn modelId="{D5B63962-0536-43D8-BC84-98C0EB8E3C27}" type="presParOf" srcId="{D00E64F0-BEFF-4F08-B027-46DAC387B6B2}" destId="{66F9D779-DEDE-47C8-A80C-96F279521F98}" srcOrd="13" destOrd="0" presId="urn:microsoft.com/office/officeart/2008/layout/CircleAccentTimeline"/>
    <dgm:cxn modelId="{5CAB3C0B-99C9-45F2-93E9-74D156A00195}" type="presParOf" srcId="{D00E64F0-BEFF-4F08-B027-46DAC387B6B2}" destId="{54C1F2B1-CA45-4BA0-92E6-B776D641EAAB}" srcOrd="14" destOrd="0" presId="urn:microsoft.com/office/officeart/2008/layout/CircleAccentTimeline"/>
    <dgm:cxn modelId="{CD564852-EFCA-431A-AAD2-BBA8CA69E968}" type="presParOf" srcId="{D00E64F0-BEFF-4F08-B027-46DAC387B6B2}" destId="{5777D106-B851-4683-9B20-41F0DF3A2015}" srcOrd="15" destOrd="0" presId="urn:microsoft.com/office/officeart/2008/layout/CircleAccentTimeline"/>
    <dgm:cxn modelId="{7370A3BD-5E7A-4CD0-940E-8281FEFC2E29}" type="presParOf" srcId="{5777D106-B851-4683-9B20-41F0DF3A2015}" destId="{F02514D6-A615-4EC6-85C4-D384AD086565}" srcOrd="0" destOrd="0" presId="urn:microsoft.com/office/officeart/2008/layout/CircleAccentTimeline"/>
    <dgm:cxn modelId="{BA499E46-E52E-4B5B-905A-6AE6829F5619}" type="presParOf" srcId="{5777D106-B851-4683-9B20-41F0DF3A2015}" destId="{77F701B3-2668-4DDC-BA8C-961564A6B716}" srcOrd="1" destOrd="0" presId="urn:microsoft.com/office/officeart/2008/layout/CircleAccentTimeline"/>
    <dgm:cxn modelId="{367E530B-B0BE-4BE6-AA5D-235BDBDC4B98}" type="presParOf" srcId="{5777D106-B851-4683-9B20-41F0DF3A2015}" destId="{95743F9B-41FD-43C3-A8C9-D93DCBABE115}" srcOrd="2" destOrd="0" presId="urn:microsoft.com/office/officeart/2008/layout/CircleAccentTimeline"/>
    <dgm:cxn modelId="{EEE6FC80-F0E1-4F27-8D5D-36CFBB475D77}" type="presParOf" srcId="{D00E64F0-BEFF-4F08-B027-46DAC387B6B2}" destId="{546C6538-1E8F-47B0-8A76-1B40364E6F34}" srcOrd="16" destOrd="0" presId="urn:microsoft.com/office/officeart/2008/layout/CircleAccentTimeline"/>
    <dgm:cxn modelId="{F7912178-54CF-4E6E-9E9E-D93CBD165F78}" type="presParOf" srcId="{D00E64F0-BEFF-4F08-B027-46DAC387B6B2}" destId="{02C7328F-D32A-4D90-BA0A-63E9FA96F2B9}" srcOrd="17" destOrd="0" presId="urn:microsoft.com/office/officeart/2008/layout/CircleAccentTimeline"/>
    <dgm:cxn modelId="{6EC1ACD4-FE29-40C9-AC8A-B95B93A566DD}" type="presParOf" srcId="{D00E64F0-BEFF-4F08-B027-46DAC387B6B2}" destId="{CAEC405B-C966-460D-A614-111FD0A99843}" srcOrd="18" destOrd="0" presId="urn:microsoft.com/office/officeart/2008/layout/CircleAccentTimeline"/>
    <dgm:cxn modelId="{FAFD40D3-A998-40B6-9BF3-3A41DB20307F}" type="presParOf" srcId="{D00E64F0-BEFF-4F08-B027-46DAC387B6B2}" destId="{2A2FE062-D1A7-4096-BFC1-2469615A0E44}" srcOrd="19" destOrd="0" presId="urn:microsoft.com/office/officeart/2008/layout/CircleAccentTimeline"/>
    <dgm:cxn modelId="{DB627C57-7EE9-43D5-A510-2FCADAC28B47}" type="presParOf" srcId="{2A2FE062-D1A7-4096-BFC1-2469615A0E44}" destId="{CE8D85B3-BA17-45E7-9976-70FC33FB9320}" srcOrd="0" destOrd="0" presId="urn:microsoft.com/office/officeart/2008/layout/CircleAccentTimeline"/>
    <dgm:cxn modelId="{E6A3B8A5-88E4-4148-8454-3E3E1CDE20E8}" type="presParOf" srcId="{2A2FE062-D1A7-4096-BFC1-2469615A0E44}" destId="{C52808B2-528B-40A5-9AB0-60FD92AAF507}" srcOrd="1" destOrd="0" presId="urn:microsoft.com/office/officeart/2008/layout/CircleAccentTimeline"/>
    <dgm:cxn modelId="{375C9596-C192-430F-B89B-5452BD42FC55}" type="presParOf" srcId="{2A2FE062-D1A7-4096-BFC1-2469615A0E44}" destId="{B81F6167-1992-441E-BF2C-D81BE97651D7}" srcOrd="2" destOrd="0" presId="urn:microsoft.com/office/officeart/2008/layout/CircleAccentTimeline"/>
    <dgm:cxn modelId="{1B013DD8-B177-46A5-9248-94F353111B00}" type="presParOf" srcId="{D00E64F0-BEFF-4F08-B027-46DAC387B6B2}" destId="{3F309373-A0AB-4D18-AC61-76C802E95691}" srcOrd="20" destOrd="0" presId="urn:microsoft.com/office/officeart/2008/layout/CircleAccentTimeline"/>
    <dgm:cxn modelId="{CC817EE9-DA5F-4955-B47F-4FB7C467DDD2}" type="presParOf" srcId="{D00E64F0-BEFF-4F08-B027-46DAC387B6B2}" destId="{05AC9B60-05CD-4444-8836-7804E8B46E83}" srcOrd="21" destOrd="0" presId="urn:microsoft.com/office/officeart/2008/layout/CircleAccentTimeline"/>
    <dgm:cxn modelId="{F1883D7B-85A5-4F28-81B6-9235C89649DC}" type="presParOf" srcId="{D00E64F0-BEFF-4F08-B027-46DAC387B6B2}" destId="{E27FA587-9300-4577-A33D-777347535CFC}" srcOrd="22" destOrd="0" presId="urn:microsoft.com/office/officeart/2008/layout/CircleAccentTimeline"/>
    <dgm:cxn modelId="{4A52A571-C90E-48A5-B0EF-FF8612BEE5AC}" type="presParOf" srcId="{E27FA587-9300-4577-A33D-777347535CFC}" destId="{032DBA42-B08F-4CFB-A120-62875BDD8F52}" srcOrd="0" destOrd="0" presId="urn:microsoft.com/office/officeart/2008/layout/CircleAccentTimeline"/>
    <dgm:cxn modelId="{23781953-B1FF-42A4-8B26-B2BF842F1621}" type="presParOf" srcId="{E27FA587-9300-4577-A33D-777347535CFC}" destId="{00050DD2-E816-474B-A883-BF61FA8C8B10}" srcOrd="1" destOrd="0" presId="urn:microsoft.com/office/officeart/2008/layout/CircleAccentTimeline"/>
    <dgm:cxn modelId="{7CFB9FC6-DC0B-4E69-B8FA-F75171E14533}" type="presParOf" srcId="{E27FA587-9300-4577-A33D-777347535CFC}" destId="{518EB33C-00D2-4920-B5BE-57C7322F0BB4}" srcOrd="2" destOrd="0" presId="urn:microsoft.com/office/officeart/2008/layout/CircleAccentTimeline"/>
    <dgm:cxn modelId="{FCA3514A-78CA-46AC-967F-33C29967B1AF}" type="presParOf" srcId="{D00E64F0-BEFF-4F08-B027-46DAC387B6B2}" destId="{2EA685B9-C09C-4218-8B93-1BFF003E480D}" srcOrd="23" destOrd="0" presId="urn:microsoft.com/office/officeart/2008/layout/CircleAccentTimeline"/>
    <dgm:cxn modelId="{179C2887-AD2B-4F40-8B1F-3A5C8F9205B1}" type="presParOf" srcId="{D00E64F0-BEFF-4F08-B027-46DAC387B6B2}" destId="{6C0E1B66-00C8-40E4-B983-D3B063755454}" srcOrd="24" destOrd="0" presId="urn:microsoft.com/office/officeart/2008/layout/CircleAccentTimeline"/>
    <dgm:cxn modelId="{FBE1902F-9344-46BA-8654-F8824E7E8531}" type="presParOf" srcId="{D00E64F0-BEFF-4F08-B027-46DAC387B6B2}" destId="{2E1C5BD0-B977-4BD7-A13A-B47C99FE7B87}" srcOrd="25" destOrd="0" presId="urn:microsoft.com/office/officeart/2008/layout/CircleAccentTimeline"/>
    <dgm:cxn modelId="{00B6F63E-F0E0-4A69-8FE6-E9D332D374BC}" type="presParOf" srcId="{D00E64F0-BEFF-4F08-B027-46DAC387B6B2}" destId="{B812E069-B1A0-4338-8673-6F7D86C88917}" srcOrd="26" destOrd="0" presId="urn:microsoft.com/office/officeart/2008/layout/CircleAccentTimeline"/>
    <dgm:cxn modelId="{6BC5D1DC-BA4D-4EFB-99D6-4FDCE48B5C55}" type="presParOf" srcId="{B812E069-B1A0-4338-8673-6F7D86C88917}" destId="{7173107D-3BFA-4159-9E53-1BBF94EB5C75}" srcOrd="0" destOrd="0" presId="urn:microsoft.com/office/officeart/2008/layout/CircleAccentTimeline"/>
    <dgm:cxn modelId="{5B9ECF5F-FD36-4146-AA4E-BC913DADFC54}" type="presParOf" srcId="{B812E069-B1A0-4338-8673-6F7D86C88917}" destId="{71514674-7B0B-4132-BE62-D4429B7CDE2C}" srcOrd="1" destOrd="0" presId="urn:microsoft.com/office/officeart/2008/layout/CircleAccentTimeline"/>
    <dgm:cxn modelId="{DB243D82-E38B-44BB-A16B-931A9C7FCE72}" type="presParOf" srcId="{B812E069-B1A0-4338-8673-6F7D86C88917}" destId="{3C990B68-130F-4462-9F61-9DCDDB8AA22D}" srcOrd="2" destOrd="0" presId="urn:microsoft.com/office/officeart/2008/layout/CircleAccentTimeline"/>
    <dgm:cxn modelId="{83732E2C-7706-4D26-B3E8-DCDCB384D70E}" type="presParOf" srcId="{D00E64F0-BEFF-4F08-B027-46DAC387B6B2}" destId="{08F8D95B-C006-474E-A036-4A5D0F8AFC8B}" srcOrd="27" destOrd="0" presId="urn:microsoft.com/office/officeart/2008/layout/CircleAccentTimeline"/>
    <dgm:cxn modelId="{0599F482-5379-4F51-8D92-39DC54880BE4}" type="presParOf" srcId="{D00E64F0-BEFF-4F08-B027-46DAC387B6B2}" destId="{D3E39C6D-C122-45F2-9635-6C027A41C873}" srcOrd="28" destOrd="0" presId="urn:microsoft.com/office/officeart/2008/layout/CircleAccentTimeline"/>
    <dgm:cxn modelId="{7B036350-11C3-47DE-81C3-528F5FA0FD34}" type="presParOf" srcId="{D00E64F0-BEFF-4F08-B027-46DAC387B6B2}" destId="{967A9F07-3936-487E-97E8-4106850DC265}" srcOrd="29" destOrd="0" presId="urn:microsoft.com/office/officeart/2008/layout/CircleAccentTimeline"/>
    <dgm:cxn modelId="{B6DA8489-1961-46A1-BF26-53B80F72A90D}" type="presParOf" srcId="{D00E64F0-BEFF-4F08-B027-46DAC387B6B2}" destId="{AE7BE175-79C0-4AB0-B031-D56B573008B4}" srcOrd="30" destOrd="0" presId="urn:microsoft.com/office/officeart/2008/layout/CircleAccentTimeline"/>
    <dgm:cxn modelId="{4B89860D-60B4-4AFB-90F3-4ACF2489E476}" type="presParOf" srcId="{AE7BE175-79C0-4AB0-B031-D56B573008B4}" destId="{012FE5FF-9023-4819-B5C6-F464F9EAD472}" srcOrd="0" destOrd="0" presId="urn:microsoft.com/office/officeart/2008/layout/CircleAccentTimeline"/>
    <dgm:cxn modelId="{3FDD3CE4-887A-41FC-85E6-398FAA9B17F3}" type="presParOf" srcId="{AE7BE175-79C0-4AB0-B031-D56B573008B4}" destId="{AC227152-3CAC-45F8-AA6C-077A38550CCD}" srcOrd="1" destOrd="0" presId="urn:microsoft.com/office/officeart/2008/layout/CircleAccentTimeline"/>
    <dgm:cxn modelId="{34D9060F-9257-438F-B169-30A341198E3B}" type="presParOf" srcId="{AE7BE175-79C0-4AB0-B031-D56B573008B4}" destId="{5810F5E3-0B28-479F-91B9-553DD2CE9528}" srcOrd="2" destOrd="0" presId="urn:microsoft.com/office/officeart/2008/layout/CircleAccentTimeline"/>
    <dgm:cxn modelId="{9651CB13-8A4E-460F-8EE5-B12EB23A2254}" type="presParOf" srcId="{D00E64F0-BEFF-4F08-B027-46DAC387B6B2}" destId="{08AEA52C-1158-4E78-807A-2DB47421FE8F}" srcOrd="31" destOrd="0" presId="urn:microsoft.com/office/officeart/2008/layout/CircleAccentTimeline"/>
    <dgm:cxn modelId="{7B3C37AC-3DD6-40E4-8BD3-5BAB1F0D2B2F}" type="presParOf" srcId="{D00E64F0-BEFF-4F08-B027-46DAC387B6B2}" destId="{67BA0CDA-6A16-469B-BE0A-C9CB117E1374}" srcOrd="32" destOrd="0" presId="urn:microsoft.com/office/officeart/2008/layout/CircleAccentTimeline"/>
    <dgm:cxn modelId="{CA27B6E2-D697-4AF0-80C9-FDE81F436611}" type="presParOf" srcId="{D00E64F0-BEFF-4F08-B027-46DAC387B6B2}" destId="{84258204-A00C-47AC-A550-00F1FB3A92D9}" srcOrd="33" destOrd="0" presId="urn:microsoft.com/office/officeart/2008/layout/CircleAccentTimeline"/>
    <dgm:cxn modelId="{73406020-29B4-4307-9848-EA53F682DE48}" type="presParOf" srcId="{84258204-A00C-47AC-A550-00F1FB3A92D9}" destId="{A4F98E3C-724C-42B2-B056-1A2FDB643C56}" srcOrd="0" destOrd="0" presId="urn:microsoft.com/office/officeart/2008/layout/CircleAccentTimeline"/>
    <dgm:cxn modelId="{663E4662-2394-4FEF-97E0-AE2BC8683AD5}" type="presParOf" srcId="{84258204-A00C-47AC-A550-00F1FB3A92D9}" destId="{8E51D87E-2A2D-4A85-8FDC-23AEE0ACBDC7}" srcOrd="1" destOrd="0" presId="urn:microsoft.com/office/officeart/2008/layout/CircleAccentTimeline"/>
    <dgm:cxn modelId="{C3D594B7-C77D-4B32-8619-17B92A5B1006}" type="presParOf" srcId="{84258204-A00C-47AC-A550-00F1FB3A92D9}" destId="{7BDC3F76-F9B8-47F8-BFA2-53ACA9FBAFAF}" srcOrd="2" destOrd="0" presId="urn:microsoft.com/office/officeart/2008/layout/CircleAccentTimeline"/>
    <dgm:cxn modelId="{096DF902-0E8A-43FB-B770-70ED8DDD31B0}" type="presParOf" srcId="{D00E64F0-BEFF-4F08-B027-46DAC387B6B2}" destId="{EB09C825-EDAF-4606-96F9-BB22C0B37C46}" srcOrd="34" destOrd="0" presId="urn:microsoft.com/office/officeart/2008/layout/CircleAccentTimeline"/>
    <dgm:cxn modelId="{C6B0A036-03E6-4F50-B7C1-162B50AFE378}" type="presParOf" srcId="{D00E64F0-BEFF-4F08-B027-46DAC387B6B2}" destId="{9ADF532C-E44A-44B2-A344-61F3793A5B18}" srcOrd="35" destOrd="0" presId="urn:microsoft.com/office/officeart/2008/layout/CircleAccentTimeline"/>
    <dgm:cxn modelId="{10A89F5E-8118-4E20-97F9-3751813DA7A8}" type="presParOf" srcId="{D00E64F0-BEFF-4F08-B027-46DAC387B6B2}" destId="{A4BF1A74-12B8-403E-B8D3-B093845B06AD}" srcOrd="36" destOrd="0" presId="urn:microsoft.com/office/officeart/2008/layout/CircleAccentTimeline"/>
    <dgm:cxn modelId="{4C348037-515F-497D-857F-8F00679F93AF}" type="presParOf" srcId="{D00E64F0-BEFF-4F08-B027-46DAC387B6B2}" destId="{CB9258A3-168E-4B02-8CA7-961E0DC2754F}" srcOrd="37" destOrd="0" presId="urn:microsoft.com/office/officeart/2008/layout/CircleAccentTimeline"/>
    <dgm:cxn modelId="{DBC8A1AF-793D-430A-92A0-39D0D3D7F498}" type="presParOf" srcId="{CB9258A3-168E-4B02-8CA7-961E0DC2754F}" destId="{60868BD7-A6D5-4B47-939B-5716A41795AE}" srcOrd="0" destOrd="0" presId="urn:microsoft.com/office/officeart/2008/layout/CircleAccentTimeline"/>
    <dgm:cxn modelId="{0CEB76C5-12A0-4073-AE57-3D1A8CD073BB}" type="presParOf" srcId="{CB9258A3-168E-4B02-8CA7-961E0DC2754F}" destId="{D7C72212-9F87-411B-875A-944E1879E1AA}" srcOrd="1" destOrd="0" presId="urn:microsoft.com/office/officeart/2008/layout/CircleAccentTimeline"/>
    <dgm:cxn modelId="{D40A7C96-9054-497B-AB0E-2E59B36E79F2}" type="presParOf" srcId="{CB9258A3-168E-4B02-8CA7-961E0DC2754F}" destId="{144B81D2-7F2D-48D0-A27F-AC7DE33B1B66}" srcOrd="2" destOrd="0" presId="urn:microsoft.com/office/officeart/2008/layout/CircleAccentTimeline"/>
    <dgm:cxn modelId="{CBB4C95E-12A2-44F7-9CC1-E924116CCA2E}" type="presParOf" srcId="{D00E64F0-BEFF-4F08-B027-46DAC387B6B2}" destId="{D91AE3E6-7328-406F-B199-F7826D00C249}" srcOrd="38" destOrd="0" presId="urn:microsoft.com/office/officeart/2008/layout/CircleAccentTimeline"/>
    <dgm:cxn modelId="{7197F912-F296-461F-AF41-5B5C5555CBFB}" type="presParOf" srcId="{D00E64F0-BEFF-4F08-B027-46DAC387B6B2}" destId="{CFFE95CB-94A9-4F23-AE48-F4AC02495F5A}" srcOrd="39" destOrd="0" presId="urn:microsoft.com/office/officeart/2008/layout/CircleAccentTimeline"/>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101B5-7746-49F6-99A7-3CF79934411C}">
      <dsp:nvSpPr>
        <dsp:cNvPr id="0" name=""/>
        <dsp:cNvSpPr/>
      </dsp:nvSpPr>
      <dsp:spPr>
        <a:xfrm>
          <a:off x="3273839" y="216509"/>
          <a:ext cx="3737038" cy="1297824"/>
        </a:xfrm>
        <a:prstGeom prst="ellipse">
          <a:avLst/>
        </a:prstGeom>
        <a:solidFill>
          <a:schemeClr val="accent2">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153BACA5-89B8-4525-B2E6-905FA9E9D18D}">
      <dsp:nvSpPr>
        <dsp:cNvPr id="0" name=""/>
        <dsp:cNvSpPr/>
      </dsp:nvSpPr>
      <dsp:spPr>
        <a:xfrm>
          <a:off x="4786036" y="3394441"/>
          <a:ext cx="724232" cy="463508"/>
        </a:xfrm>
        <a:prstGeom prst="downArrow">
          <a:avLst/>
        </a:prstGeom>
        <a:solidFill>
          <a:schemeClr val="accent2">
            <a:tint val="40000"/>
            <a:hueOff val="0"/>
            <a:satOff val="0"/>
            <a:lumOff val="0"/>
            <a:alphaOff val="0"/>
          </a:schemeClr>
        </a:solidFill>
        <a:ln>
          <a:noFill/>
        </a:ln>
        <a:effectLst>
          <a:outerShdw blurRad="38100" dist="25400" dir="5400000" rotWithShape="0">
            <a:srgbClr val="000000">
              <a:alpha val="50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F0961D2F-82D9-4627-A853-2398F839845C}">
      <dsp:nvSpPr>
        <dsp:cNvPr id="0" name=""/>
        <dsp:cNvSpPr/>
      </dsp:nvSpPr>
      <dsp:spPr>
        <a:xfrm>
          <a:off x="3409994" y="3765248"/>
          <a:ext cx="3476315" cy="869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Usable product</a:t>
          </a:r>
        </a:p>
      </dsp:txBody>
      <dsp:txXfrm>
        <a:off x="3409994" y="3765248"/>
        <a:ext cx="3476315" cy="869078"/>
      </dsp:txXfrm>
    </dsp:sp>
    <dsp:sp modelId="{CDEA8A50-7AED-456B-B76C-1296E106C5CA}">
      <dsp:nvSpPr>
        <dsp:cNvPr id="0" name=""/>
        <dsp:cNvSpPr/>
      </dsp:nvSpPr>
      <dsp:spPr>
        <a:xfrm>
          <a:off x="4684467" y="2103913"/>
          <a:ext cx="799261" cy="799261"/>
        </a:xfrm>
        <a:prstGeom prst="ellipse">
          <a:avLst/>
        </a:prstGeom>
        <a:gradFill flip="none" rotWithShape="0">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a:effectLst>
          <a:outerShdw blurRad="50800" dist="12700"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Clinical Trials</a:t>
          </a:r>
        </a:p>
      </dsp:txBody>
      <dsp:txXfrm>
        <a:off x="4801516" y="2220962"/>
        <a:ext cx="565163" cy="565163"/>
      </dsp:txXfrm>
    </dsp:sp>
    <dsp:sp modelId="{CCC2E4F3-37B6-42D3-AA4B-17D9E11F45BF}">
      <dsp:nvSpPr>
        <dsp:cNvPr id="0" name=""/>
        <dsp:cNvSpPr/>
      </dsp:nvSpPr>
      <dsp:spPr>
        <a:xfrm>
          <a:off x="3512436" y="635521"/>
          <a:ext cx="1239584" cy="1239584"/>
        </a:xfrm>
        <a:prstGeom prst="ellipse">
          <a:avLst/>
        </a:prstGeom>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a:effectLst>
          <a:outerShdw blurRad="50800" dist="12700"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Animal Work</a:t>
          </a:r>
        </a:p>
      </dsp:txBody>
      <dsp:txXfrm>
        <a:off x="3693969" y="817054"/>
        <a:ext cx="876518" cy="876518"/>
      </dsp:txXfrm>
    </dsp:sp>
    <dsp:sp modelId="{52708EDE-5646-451F-9E9E-DE5D6FDF0AC7}">
      <dsp:nvSpPr>
        <dsp:cNvPr id="0" name=""/>
        <dsp:cNvSpPr/>
      </dsp:nvSpPr>
      <dsp:spPr>
        <a:xfrm>
          <a:off x="4738211" y="0"/>
          <a:ext cx="1944854" cy="1944854"/>
        </a:xfrm>
        <a:prstGeom prst="ellipse">
          <a:avLst/>
        </a:prstGeom>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a:effectLst>
          <a:outerShdw blurRad="50800" dist="12700"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Lab Work</a:t>
          </a:r>
        </a:p>
      </dsp:txBody>
      <dsp:txXfrm>
        <a:off x="5023028" y="284817"/>
        <a:ext cx="1375220" cy="1375220"/>
      </dsp:txXfrm>
    </dsp:sp>
    <dsp:sp modelId="{1D39F19D-E7B8-4F81-80BA-7A07E600CDCD}">
      <dsp:nvSpPr>
        <dsp:cNvPr id="0" name=""/>
        <dsp:cNvSpPr/>
      </dsp:nvSpPr>
      <dsp:spPr>
        <a:xfrm>
          <a:off x="3062345" y="124600"/>
          <a:ext cx="4055701" cy="3244560"/>
        </a:xfrm>
        <a:prstGeom prst="funnel">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50800" dist="12700" rotWithShape="0">
            <a:srgbClr val="000000">
              <a:alpha val="5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17A98-6841-4CD3-83D1-C7F9F732A416}">
      <dsp:nvSpPr>
        <dsp:cNvPr id="0" name=""/>
        <dsp:cNvSpPr/>
      </dsp:nvSpPr>
      <dsp:spPr>
        <a:xfrm>
          <a:off x="5646" y="3546122"/>
          <a:ext cx="1327467" cy="1327467"/>
        </a:xfrm>
        <a:prstGeom prst="donut">
          <a:avLst>
            <a:gd name="adj" fmla="val 2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BBE2CF-073B-40E2-9FA3-0A08DAEBC231}">
      <dsp:nvSpPr>
        <dsp:cNvPr id="0" name=""/>
        <dsp:cNvSpPr/>
      </dsp:nvSpPr>
      <dsp:spPr>
        <a:xfrm rot="17700000">
          <a:off x="473385" y="2463965"/>
          <a:ext cx="1650189" cy="795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0" rIns="0" bIns="0" numCol="1" spcCol="1270" anchor="ctr" anchorCtr="0">
          <a:noAutofit/>
        </a:bodyPr>
        <a:lstStyle/>
        <a:p>
          <a:pPr marL="0" lvl="0" indent="0" algn="l" defTabSz="977900">
            <a:lnSpc>
              <a:spcPct val="90000"/>
            </a:lnSpc>
            <a:spcBef>
              <a:spcPct val="0"/>
            </a:spcBef>
            <a:spcAft>
              <a:spcPct val="35000"/>
            </a:spcAft>
            <a:buNone/>
          </a:pPr>
          <a:r>
            <a:rPr lang="en-US" sz="2200" kern="1200" dirty="0"/>
            <a:t>Experimental Work</a:t>
          </a:r>
        </a:p>
      </dsp:txBody>
      <dsp:txXfrm>
        <a:off x="473385" y="2463965"/>
        <a:ext cx="1650189" cy="795263"/>
      </dsp:txXfrm>
    </dsp:sp>
    <dsp:sp modelId="{DA4B5A03-6FE4-42F6-88B9-632B550626C4}">
      <dsp:nvSpPr>
        <dsp:cNvPr id="0" name=""/>
        <dsp:cNvSpPr/>
      </dsp:nvSpPr>
      <dsp:spPr>
        <a:xfrm>
          <a:off x="1433102" y="3865336"/>
          <a:ext cx="689039" cy="6890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077AC1-6937-477D-B902-5A42F5901D0B}">
      <dsp:nvSpPr>
        <dsp:cNvPr id="0" name=""/>
        <dsp:cNvSpPr/>
      </dsp:nvSpPr>
      <dsp:spPr>
        <a:xfrm rot="17700000">
          <a:off x="617029" y="4824370"/>
          <a:ext cx="1427491" cy="688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180" bIns="0" numCol="1" spcCol="1270" anchor="ctr" anchorCtr="0">
          <a:noAutofit/>
        </a:bodyPr>
        <a:lstStyle/>
        <a:p>
          <a:pPr marL="0" lvl="0" indent="0" algn="r" defTabSz="755650">
            <a:lnSpc>
              <a:spcPct val="90000"/>
            </a:lnSpc>
            <a:spcBef>
              <a:spcPct val="0"/>
            </a:spcBef>
            <a:spcAft>
              <a:spcPct val="35000"/>
            </a:spcAft>
            <a:buNone/>
          </a:pPr>
          <a:r>
            <a:rPr lang="en-US" sz="1700" kern="1200" dirty="0"/>
            <a:t>Source of cells</a:t>
          </a:r>
        </a:p>
      </dsp:txBody>
      <dsp:txXfrm>
        <a:off x="617029" y="4824370"/>
        <a:ext cx="1427491" cy="688282"/>
      </dsp:txXfrm>
    </dsp:sp>
    <dsp:sp modelId="{C449F6C7-3054-4D1A-B702-483D03E54170}">
      <dsp:nvSpPr>
        <dsp:cNvPr id="0" name=""/>
        <dsp:cNvSpPr/>
      </dsp:nvSpPr>
      <dsp:spPr>
        <a:xfrm rot="17700000">
          <a:off x="1510723" y="2907059"/>
          <a:ext cx="1427491" cy="688282"/>
        </a:xfrm>
        <a:prstGeom prst="rect">
          <a:avLst/>
        </a:prstGeom>
        <a:noFill/>
        <a:ln>
          <a:noFill/>
        </a:ln>
        <a:effectLst/>
      </dsp:spPr>
      <dsp:style>
        <a:lnRef idx="0">
          <a:scrgbClr r="0" g="0" b="0"/>
        </a:lnRef>
        <a:fillRef idx="0">
          <a:scrgbClr r="0" g="0" b="0"/>
        </a:fillRef>
        <a:effectRef idx="0">
          <a:scrgbClr r="0" g="0" b="0"/>
        </a:effectRef>
        <a:fontRef idx="minor"/>
      </dsp:style>
    </dsp:sp>
    <dsp:sp modelId="{AF49C795-8B39-4BCF-A1C6-96A802AB3078}">
      <dsp:nvSpPr>
        <dsp:cNvPr id="0" name=""/>
        <dsp:cNvSpPr/>
      </dsp:nvSpPr>
      <dsp:spPr>
        <a:xfrm>
          <a:off x="2222025" y="3865336"/>
          <a:ext cx="689039" cy="6890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896E8A-2282-4037-BB31-AFD3B1E9C1D6}">
      <dsp:nvSpPr>
        <dsp:cNvPr id="0" name=""/>
        <dsp:cNvSpPr/>
      </dsp:nvSpPr>
      <dsp:spPr>
        <a:xfrm rot="17700000">
          <a:off x="1405952" y="4824370"/>
          <a:ext cx="1427491" cy="688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180" bIns="0" numCol="1" spcCol="1270" anchor="ctr" anchorCtr="0">
          <a:noAutofit/>
        </a:bodyPr>
        <a:lstStyle/>
        <a:p>
          <a:pPr marL="0" lvl="0" indent="0" algn="r" defTabSz="755650">
            <a:lnSpc>
              <a:spcPct val="90000"/>
            </a:lnSpc>
            <a:spcBef>
              <a:spcPct val="0"/>
            </a:spcBef>
            <a:spcAft>
              <a:spcPct val="35000"/>
            </a:spcAft>
            <a:buNone/>
          </a:pPr>
          <a:r>
            <a:rPr lang="en-US" sz="1700" kern="1200" dirty="0"/>
            <a:t>Retrospective Patient Studies</a:t>
          </a:r>
        </a:p>
      </dsp:txBody>
      <dsp:txXfrm>
        <a:off x="1405952" y="4824370"/>
        <a:ext cx="1427491" cy="688282"/>
      </dsp:txXfrm>
    </dsp:sp>
    <dsp:sp modelId="{59937230-8B6D-4380-8F74-BFA8A0C9B447}">
      <dsp:nvSpPr>
        <dsp:cNvPr id="0" name=""/>
        <dsp:cNvSpPr/>
      </dsp:nvSpPr>
      <dsp:spPr>
        <a:xfrm rot="17700000">
          <a:off x="2299646" y="2907059"/>
          <a:ext cx="1427491" cy="688282"/>
        </a:xfrm>
        <a:prstGeom prst="rect">
          <a:avLst/>
        </a:prstGeom>
        <a:noFill/>
        <a:ln>
          <a:noFill/>
        </a:ln>
        <a:effectLst/>
      </dsp:spPr>
      <dsp:style>
        <a:lnRef idx="0">
          <a:scrgbClr r="0" g="0" b="0"/>
        </a:lnRef>
        <a:fillRef idx="0">
          <a:scrgbClr r="0" g="0" b="0"/>
        </a:fillRef>
        <a:effectRef idx="0">
          <a:scrgbClr r="0" g="0" b="0"/>
        </a:effectRef>
        <a:fontRef idx="minor"/>
      </dsp:style>
    </dsp:sp>
    <dsp:sp modelId="{C26F82E6-0938-4588-A2F1-435EC89161DF}">
      <dsp:nvSpPr>
        <dsp:cNvPr id="0" name=""/>
        <dsp:cNvSpPr/>
      </dsp:nvSpPr>
      <dsp:spPr>
        <a:xfrm>
          <a:off x="3011054" y="3546122"/>
          <a:ext cx="1327467" cy="1327467"/>
        </a:xfrm>
        <a:prstGeom prst="donut">
          <a:avLst>
            <a:gd name="adj" fmla="val 2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C5B52D-B27A-4E25-8A90-5BCBFC44723F}">
      <dsp:nvSpPr>
        <dsp:cNvPr id="0" name=""/>
        <dsp:cNvSpPr/>
      </dsp:nvSpPr>
      <dsp:spPr>
        <a:xfrm rot="17700000">
          <a:off x="3478794" y="2463965"/>
          <a:ext cx="1650189" cy="795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0" rIns="0" bIns="0" numCol="1" spcCol="1270" anchor="ctr" anchorCtr="0">
          <a:noAutofit/>
        </a:bodyPr>
        <a:lstStyle/>
        <a:p>
          <a:pPr marL="0" lvl="0" indent="0" algn="l" defTabSz="977900">
            <a:lnSpc>
              <a:spcPct val="90000"/>
            </a:lnSpc>
            <a:spcBef>
              <a:spcPct val="0"/>
            </a:spcBef>
            <a:spcAft>
              <a:spcPct val="35000"/>
            </a:spcAft>
            <a:buNone/>
          </a:pPr>
          <a:r>
            <a:rPr lang="en-US" sz="2200" kern="1200" dirty="0"/>
            <a:t>Animal Testing</a:t>
          </a:r>
        </a:p>
      </dsp:txBody>
      <dsp:txXfrm>
        <a:off x="3478794" y="2463965"/>
        <a:ext cx="1650189" cy="795263"/>
      </dsp:txXfrm>
    </dsp:sp>
    <dsp:sp modelId="{F02514D6-A615-4EC6-85C4-D384AD086565}">
      <dsp:nvSpPr>
        <dsp:cNvPr id="0" name=""/>
        <dsp:cNvSpPr/>
      </dsp:nvSpPr>
      <dsp:spPr>
        <a:xfrm>
          <a:off x="4438511" y="3865336"/>
          <a:ext cx="689039" cy="6890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F701B3-2668-4DDC-BA8C-961564A6B716}">
      <dsp:nvSpPr>
        <dsp:cNvPr id="0" name=""/>
        <dsp:cNvSpPr/>
      </dsp:nvSpPr>
      <dsp:spPr>
        <a:xfrm rot="17700000">
          <a:off x="3622438" y="4824370"/>
          <a:ext cx="1427491" cy="688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180" bIns="0" numCol="1" spcCol="1270" anchor="ctr" anchorCtr="0">
          <a:noAutofit/>
        </a:bodyPr>
        <a:lstStyle/>
        <a:p>
          <a:pPr marL="0" lvl="0" indent="0" algn="r" defTabSz="755650">
            <a:lnSpc>
              <a:spcPct val="90000"/>
            </a:lnSpc>
            <a:spcBef>
              <a:spcPct val="0"/>
            </a:spcBef>
            <a:spcAft>
              <a:spcPct val="35000"/>
            </a:spcAft>
            <a:buNone/>
          </a:pPr>
          <a:r>
            <a:rPr lang="en-US" sz="1700" kern="1200" dirty="0"/>
            <a:t>Ethical Approvals</a:t>
          </a:r>
        </a:p>
      </dsp:txBody>
      <dsp:txXfrm>
        <a:off x="3622438" y="4824370"/>
        <a:ext cx="1427491" cy="688282"/>
      </dsp:txXfrm>
    </dsp:sp>
    <dsp:sp modelId="{95743F9B-41FD-43C3-A8C9-D93DCBABE115}">
      <dsp:nvSpPr>
        <dsp:cNvPr id="0" name=""/>
        <dsp:cNvSpPr/>
      </dsp:nvSpPr>
      <dsp:spPr>
        <a:xfrm rot="17700000">
          <a:off x="4516132" y="2907059"/>
          <a:ext cx="1427491" cy="688282"/>
        </a:xfrm>
        <a:prstGeom prst="rect">
          <a:avLst/>
        </a:prstGeom>
        <a:noFill/>
        <a:ln>
          <a:noFill/>
        </a:ln>
        <a:effectLst/>
      </dsp:spPr>
      <dsp:style>
        <a:lnRef idx="0">
          <a:scrgbClr r="0" g="0" b="0"/>
        </a:lnRef>
        <a:fillRef idx="0">
          <a:scrgbClr r="0" g="0" b="0"/>
        </a:fillRef>
        <a:effectRef idx="0">
          <a:scrgbClr r="0" g="0" b="0"/>
        </a:effectRef>
        <a:fontRef idx="minor"/>
      </dsp:style>
    </dsp:sp>
    <dsp:sp modelId="{CE8D85B3-BA17-45E7-9976-70FC33FB9320}">
      <dsp:nvSpPr>
        <dsp:cNvPr id="0" name=""/>
        <dsp:cNvSpPr/>
      </dsp:nvSpPr>
      <dsp:spPr>
        <a:xfrm>
          <a:off x="5227434" y="3865336"/>
          <a:ext cx="689039" cy="6890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2808B2-528B-40A5-9AB0-60FD92AAF507}">
      <dsp:nvSpPr>
        <dsp:cNvPr id="0" name=""/>
        <dsp:cNvSpPr/>
      </dsp:nvSpPr>
      <dsp:spPr>
        <a:xfrm rot="17700000">
          <a:off x="4411361" y="4824370"/>
          <a:ext cx="1427491" cy="688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180" bIns="0" numCol="1" spcCol="1270" anchor="ctr" anchorCtr="0">
          <a:noAutofit/>
        </a:bodyPr>
        <a:lstStyle/>
        <a:p>
          <a:pPr marL="0" lvl="0" indent="0" algn="r" defTabSz="755650">
            <a:lnSpc>
              <a:spcPct val="90000"/>
            </a:lnSpc>
            <a:spcBef>
              <a:spcPct val="0"/>
            </a:spcBef>
            <a:spcAft>
              <a:spcPct val="35000"/>
            </a:spcAft>
            <a:buNone/>
          </a:pPr>
          <a:r>
            <a:rPr lang="en-US" sz="1700" kern="1200" dirty="0" err="1"/>
            <a:t>Amednments</a:t>
          </a:r>
          <a:endParaRPr lang="en-US" sz="1700" kern="1200" dirty="0"/>
        </a:p>
      </dsp:txBody>
      <dsp:txXfrm>
        <a:off x="4411361" y="4824370"/>
        <a:ext cx="1427491" cy="688282"/>
      </dsp:txXfrm>
    </dsp:sp>
    <dsp:sp modelId="{B81F6167-1992-441E-BF2C-D81BE97651D7}">
      <dsp:nvSpPr>
        <dsp:cNvPr id="0" name=""/>
        <dsp:cNvSpPr/>
      </dsp:nvSpPr>
      <dsp:spPr>
        <a:xfrm rot="17700000">
          <a:off x="5305055" y="2907059"/>
          <a:ext cx="1427491" cy="688282"/>
        </a:xfrm>
        <a:prstGeom prst="rect">
          <a:avLst/>
        </a:prstGeom>
        <a:noFill/>
        <a:ln>
          <a:noFill/>
        </a:ln>
        <a:effectLst/>
      </dsp:spPr>
      <dsp:style>
        <a:lnRef idx="0">
          <a:scrgbClr r="0" g="0" b="0"/>
        </a:lnRef>
        <a:fillRef idx="0">
          <a:scrgbClr r="0" g="0" b="0"/>
        </a:fillRef>
        <a:effectRef idx="0">
          <a:scrgbClr r="0" g="0" b="0"/>
        </a:effectRef>
        <a:fontRef idx="minor"/>
      </dsp:style>
    </dsp:sp>
    <dsp:sp modelId="{032DBA42-B08F-4CFB-A120-62875BDD8F52}">
      <dsp:nvSpPr>
        <dsp:cNvPr id="0" name=""/>
        <dsp:cNvSpPr/>
      </dsp:nvSpPr>
      <dsp:spPr>
        <a:xfrm>
          <a:off x="6016463" y="3546122"/>
          <a:ext cx="1327467" cy="1327467"/>
        </a:xfrm>
        <a:prstGeom prst="donut">
          <a:avLst>
            <a:gd name="adj" fmla="val 2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050DD2-E816-474B-A883-BF61FA8C8B10}">
      <dsp:nvSpPr>
        <dsp:cNvPr id="0" name=""/>
        <dsp:cNvSpPr/>
      </dsp:nvSpPr>
      <dsp:spPr>
        <a:xfrm rot="17700000">
          <a:off x="6484202" y="2463965"/>
          <a:ext cx="1650189" cy="795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0" rIns="0" bIns="0" numCol="1" spcCol="1270" anchor="ctr" anchorCtr="0">
          <a:noAutofit/>
        </a:bodyPr>
        <a:lstStyle/>
        <a:p>
          <a:pPr marL="0" lvl="0" indent="0" algn="l" defTabSz="977900">
            <a:lnSpc>
              <a:spcPct val="90000"/>
            </a:lnSpc>
            <a:spcBef>
              <a:spcPct val="0"/>
            </a:spcBef>
            <a:spcAft>
              <a:spcPct val="35000"/>
            </a:spcAft>
            <a:buNone/>
          </a:pPr>
          <a:r>
            <a:rPr lang="en-US" sz="2200" kern="1200" dirty="0"/>
            <a:t>Clinical Trials</a:t>
          </a:r>
        </a:p>
      </dsp:txBody>
      <dsp:txXfrm>
        <a:off x="6484202" y="2463965"/>
        <a:ext cx="1650189" cy="795263"/>
      </dsp:txXfrm>
    </dsp:sp>
    <dsp:sp modelId="{7173107D-3BFA-4159-9E53-1BBF94EB5C75}">
      <dsp:nvSpPr>
        <dsp:cNvPr id="0" name=""/>
        <dsp:cNvSpPr/>
      </dsp:nvSpPr>
      <dsp:spPr>
        <a:xfrm>
          <a:off x="7443919" y="3865336"/>
          <a:ext cx="689039" cy="6890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514674-7B0B-4132-BE62-D4429B7CDE2C}">
      <dsp:nvSpPr>
        <dsp:cNvPr id="0" name=""/>
        <dsp:cNvSpPr/>
      </dsp:nvSpPr>
      <dsp:spPr>
        <a:xfrm rot="17700000">
          <a:off x="6627846" y="4824370"/>
          <a:ext cx="1427491" cy="688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180" bIns="0" numCol="1" spcCol="1270" anchor="ctr" anchorCtr="0">
          <a:noAutofit/>
        </a:bodyPr>
        <a:lstStyle/>
        <a:p>
          <a:pPr marL="0" lvl="0" indent="0" algn="r" defTabSz="755650">
            <a:lnSpc>
              <a:spcPct val="90000"/>
            </a:lnSpc>
            <a:spcBef>
              <a:spcPct val="0"/>
            </a:spcBef>
            <a:spcAft>
              <a:spcPct val="35000"/>
            </a:spcAft>
            <a:buNone/>
          </a:pPr>
          <a:r>
            <a:rPr lang="en-US" sz="1700" kern="1200" dirty="0"/>
            <a:t>Ethical Approval</a:t>
          </a:r>
        </a:p>
      </dsp:txBody>
      <dsp:txXfrm>
        <a:off x="6627846" y="4824370"/>
        <a:ext cx="1427491" cy="688282"/>
      </dsp:txXfrm>
    </dsp:sp>
    <dsp:sp modelId="{3C990B68-130F-4462-9F61-9DCDDB8AA22D}">
      <dsp:nvSpPr>
        <dsp:cNvPr id="0" name=""/>
        <dsp:cNvSpPr/>
      </dsp:nvSpPr>
      <dsp:spPr>
        <a:xfrm rot="17700000">
          <a:off x="7521540" y="2907059"/>
          <a:ext cx="1427491" cy="688282"/>
        </a:xfrm>
        <a:prstGeom prst="rect">
          <a:avLst/>
        </a:prstGeom>
        <a:noFill/>
        <a:ln>
          <a:noFill/>
        </a:ln>
        <a:effectLst/>
      </dsp:spPr>
      <dsp:style>
        <a:lnRef idx="0">
          <a:scrgbClr r="0" g="0" b="0"/>
        </a:lnRef>
        <a:fillRef idx="0">
          <a:scrgbClr r="0" g="0" b="0"/>
        </a:fillRef>
        <a:effectRef idx="0">
          <a:scrgbClr r="0" g="0" b="0"/>
        </a:effectRef>
        <a:fontRef idx="minor"/>
      </dsp:style>
    </dsp:sp>
    <dsp:sp modelId="{012FE5FF-9023-4819-B5C6-F464F9EAD472}">
      <dsp:nvSpPr>
        <dsp:cNvPr id="0" name=""/>
        <dsp:cNvSpPr/>
      </dsp:nvSpPr>
      <dsp:spPr>
        <a:xfrm>
          <a:off x="8232842" y="3865336"/>
          <a:ext cx="689039" cy="6890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227152-3CAC-45F8-AA6C-077A38550CCD}">
      <dsp:nvSpPr>
        <dsp:cNvPr id="0" name=""/>
        <dsp:cNvSpPr/>
      </dsp:nvSpPr>
      <dsp:spPr>
        <a:xfrm rot="17700000">
          <a:off x="7416769" y="4824370"/>
          <a:ext cx="1427491" cy="688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180" bIns="0" numCol="1" spcCol="1270" anchor="ctr" anchorCtr="0">
          <a:noAutofit/>
        </a:bodyPr>
        <a:lstStyle/>
        <a:p>
          <a:pPr marL="0" lvl="0" indent="0" algn="r" defTabSz="755650">
            <a:lnSpc>
              <a:spcPct val="90000"/>
            </a:lnSpc>
            <a:spcBef>
              <a:spcPct val="0"/>
            </a:spcBef>
            <a:spcAft>
              <a:spcPct val="35000"/>
            </a:spcAft>
            <a:buNone/>
          </a:pPr>
          <a:r>
            <a:rPr lang="en-US" sz="1700" kern="1200" dirty="0"/>
            <a:t>Choice of patients</a:t>
          </a:r>
        </a:p>
      </dsp:txBody>
      <dsp:txXfrm>
        <a:off x="7416769" y="4824370"/>
        <a:ext cx="1427491" cy="688282"/>
      </dsp:txXfrm>
    </dsp:sp>
    <dsp:sp modelId="{5810F5E3-0B28-479F-91B9-553DD2CE9528}">
      <dsp:nvSpPr>
        <dsp:cNvPr id="0" name=""/>
        <dsp:cNvSpPr/>
      </dsp:nvSpPr>
      <dsp:spPr>
        <a:xfrm rot="17700000">
          <a:off x="8310463" y="2907059"/>
          <a:ext cx="1427491" cy="688282"/>
        </a:xfrm>
        <a:prstGeom prst="rect">
          <a:avLst/>
        </a:prstGeom>
        <a:noFill/>
        <a:ln>
          <a:noFill/>
        </a:ln>
        <a:effectLst/>
      </dsp:spPr>
      <dsp:style>
        <a:lnRef idx="0">
          <a:scrgbClr r="0" g="0" b="0"/>
        </a:lnRef>
        <a:fillRef idx="0">
          <a:scrgbClr r="0" g="0" b="0"/>
        </a:fillRef>
        <a:effectRef idx="0">
          <a:scrgbClr r="0" g="0" b="0"/>
        </a:effectRef>
        <a:fontRef idx="minor"/>
      </dsp:style>
    </dsp:sp>
    <dsp:sp modelId="{A4F98E3C-724C-42B2-B056-1A2FDB643C56}">
      <dsp:nvSpPr>
        <dsp:cNvPr id="0" name=""/>
        <dsp:cNvSpPr/>
      </dsp:nvSpPr>
      <dsp:spPr>
        <a:xfrm>
          <a:off x="9021871" y="3546122"/>
          <a:ext cx="1327467" cy="1327467"/>
        </a:xfrm>
        <a:prstGeom prst="donut">
          <a:avLst>
            <a:gd name="adj" fmla="val 2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51D87E-2A2D-4A85-8FDC-23AEE0ACBDC7}">
      <dsp:nvSpPr>
        <dsp:cNvPr id="0" name=""/>
        <dsp:cNvSpPr/>
      </dsp:nvSpPr>
      <dsp:spPr>
        <a:xfrm rot="17700000">
          <a:off x="9489610" y="2463965"/>
          <a:ext cx="1650189" cy="795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0" rIns="0" bIns="0" numCol="1" spcCol="1270" anchor="ctr" anchorCtr="0">
          <a:noAutofit/>
        </a:bodyPr>
        <a:lstStyle/>
        <a:p>
          <a:pPr marL="0" lvl="0" indent="0" algn="l" defTabSz="977900">
            <a:lnSpc>
              <a:spcPct val="90000"/>
            </a:lnSpc>
            <a:spcBef>
              <a:spcPct val="0"/>
            </a:spcBef>
            <a:spcAft>
              <a:spcPct val="35000"/>
            </a:spcAft>
            <a:buNone/>
          </a:pPr>
          <a:r>
            <a:rPr lang="en-US" sz="2200" kern="1200" dirty="0"/>
            <a:t>Usable product</a:t>
          </a:r>
        </a:p>
      </dsp:txBody>
      <dsp:txXfrm>
        <a:off x="9489610" y="2463965"/>
        <a:ext cx="1650189" cy="795263"/>
      </dsp:txXfrm>
    </dsp:sp>
    <dsp:sp modelId="{60868BD7-A6D5-4B47-939B-5716A41795AE}">
      <dsp:nvSpPr>
        <dsp:cNvPr id="0" name=""/>
        <dsp:cNvSpPr/>
      </dsp:nvSpPr>
      <dsp:spPr>
        <a:xfrm>
          <a:off x="10449328" y="3865336"/>
          <a:ext cx="689039" cy="6890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C72212-9F87-411B-875A-944E1879E1AA}">
      <dsp:nvSpPr>
        <dsp:cNvPr id="0" name=""/>
        <dsp:cNvSpPr/>
      </dsp:nvSpPr>
      <dsp:spPr>
        <a:xfrm rot="17700000">
          <a:off x="9633255" y="4824370"/>
          <a:ext cx="1427491" cy="688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180" bIns="0" numCol="1" spcCol="1270" anchor="ctr" anchorCtr="0">
          <a:noAutofit/>
        </a:bodyPr>
        <a:lstStyle/>
        <a:p>
          <a:pPr marL="0" lvl="0" indent="0" algn="r" defTabSz="755650">
            <a:lnSpc>
              <a:spcPct val="90000"/>
            </a:lnSpc>
            <a:spcBef>
              <a:spcPct val="0"/>
            </a:spcBef>
            <a:spcAft>
              <a:spcPct val="35000"/>
            </a:spcAft>
            <a:buNone/>
          </a:pPr>
          <a:r>
            <a:rPr lang="en-US" sz="1700" kern="1200" dirty="0"/>
            <a:t>Allocation of the product</a:t>
          </a:r>
        </a:p>
      </dsp:txBody>
      <dsp:txXfrm>
        <a:off x="9633255" y="4824370"/>
        <a:ext cx="1427491" cy="688282"/>
      </dsp:txXfrm>
    </dsp:sp>
    <dsp:sp modelId="{144B81D2-7F2D-48D0-A27F-AC7DE33B1B66}">
      <dsp:nvSpPr>
        <dsp:cNvPr id="0" name=""/>
        <dsp:cNvSpPr/>
      </dsp:nvSpPr>
      <dsp:spPr>
        <a:xfrm rot="17700000">
          <a:off x="10526949" y="2907059"/>
          <a:ext cx="1427491" cy="688282"/>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914400" y="744538"/>
            <a:ext cx="4965700" cy="3724275"/>
          </a:xfrm>
          <a:prstGeom prst="rect">
            <a:avLst/>
          </a:prstGeom>
        </p:spPr>
        <p:txBody>
          <a:bodyPr/>
          <a:lstStyle/>
          <a:p>
            <a:endParaRPr/>
          </a:p>
        </p:txBody>
      </p:sp>
      <p:sp>
        <p:nvSpPr>
          <p:cNvPr id="117" name="Shape 117"/>
          <p:cNvSpPr>
            <a:spLocks noGrp="1"/>
          </p:cNvSpPr>
          <p:nvPr>
            <p:ph type="body" sz="quarter" idx="1"/>
          </p:nvPr>
        </p:nvSpPr>
        <p:spPr>
          <a:xfrm>
            <a:off x="905934" y="4717415"/>
            <a:ext cx="4982633" cy="4469130"/>
          </a:xfrm>
          <a:prstGeom prst="rect">
            <a:avLst/>
          </a:prstGeom>
        </p:spPr>
        <p:txBody>
          <a:bodyPr/>
          <a:lstStyle/>
          <a:p>
            <a:endParaRPr/>
          </a:p>
        </p:txBody>
      </p:sp>
    </p:spTree>
    <p:extLst>
      <p:ext uri="{BB962C8B-B14F-4D97-AF65-F5344CB8AC3E}">
        <p14:creationId xmlns:p14="http://schemas.microsoft.com/office/powerpoint/2010/main" val="2721252402"/>
      </p:ext>
    </p:extLst>
  </p:cSld>
  <p:clrMap bg1="lt1" tx1="dk1" bg2="lt2" tx2="dk2" accent1="accent1" accent2="accent2" accent3="accent3" accent4="accent4" accent5="accent5" accent6="accent6" hlink="hlink" folHlink="folHlink"/>
  <p:notesStyle>
    <a:lvl1pPr defTabSz="457176" latinLnBrk="0">
      <a:lnSpc>
        <a:spcPct val="117999"/>
      </a:lnSpc>
      <a:defRPr sz="2100">
        <a:latin typeface="Helvetica Neue"/>
        <a:ea typeface="Helvetica Neue"/>
        <a:cs typeface="Helvetica Neue"/>
        <a:sym typeface="Helvetica Neue"/>
      </a:defRPr>
    </a:lvl1pPr>
    <a:lvl2pPr indent="228589" defTabSz="457176" latinLnBrk="0">
      <a:lnSpc>
        <a:spcPct val="117999"/>
      </a:lnSpc>
      <a:defRPr sz="2100">
        <a:latin typeface="Helvetica Neue"/>
        <a:ea typeface="Helvetica Neue"/>
        <a:cs typeface="Helvetica Neue"/>
        <a:sym typeface="Helvetica Neue"/>
      </a:defRPr>
    </a:lvl2pPr>
    <a:lvl3pPr indent="457176" defTabSz="457176" latinLnBrk="0">
      <a:lnSpc>
        <a:spcPct val="117999"/>
      </a:lnSpc>
      <a:defRPr sz="2100">
        <a:latin typeface="Helvetica Neue"/>
        <a:ea typeface="Helvetica Neue"/>
        <a:cs typeface="Helvetica Neue"/>
        <a:sym typeface="Helvetica Neue"/>
      </a:defRPr>
    </a:lvl3pPr>
    <a:lvl4pPr indent="685765" defTabSz="457176" latinLnBrk="0">
      <a:lnSpc>
        <a:spcPct val="117999"/>
      </a:lnSpc>
      <a:defRPr sz="2100">
        <a:latin typeface="Helvetica Neue"/>
        <a:ea typeface="Helvetica Neue"/>
        <a:cs typeface="Helvetica Neue"/>
        <a:sym typeface="Helvetica Neue"/>
      </a:defRPr>
    </a:lvl4pPr>
    <a:lvl5pPr indent="914354" defTabSz="457176" latinLnBrk="0">
      <a:lnSpc>
        <a:spcPct val="117999"/>
      </a:lnSpc>
      <a:defRPr sz="2100">
        <a:latin typeface="Helvetica Neue"/>
        <a:ea typeface="Helvetica Neue"/>
        <a:cs typeface="Helvetica Neue"/>
        <a:sym typeface="Helvetica Neue"/>
      </a:defRPr>
    </a:lvl5pPr>
    <a:lvl6pPr indent="1142941" defTabSz="457176" latinLnBrk="0">
      <a:lnSpc>
        <a:spcPct val="117999"/>
      </a:lnSpc>
      <a:defRPr sz="2100">
        <a:latin typeface="Helvetica Neue"/>
        <a:ea typeface="Helvetica Neue"/>
        <a:cs typeface="Helvetica Neue"/>
        <a:sym typeface="Helvetica Neue"/>
      </a:defRPr>
    </a:lvl6pPr>
    <a:lvl7pPr indent="1371530" defTabSz="457176" latinLnBrk="0">
      <a:lnSpc>
        <a:spcPct val="117999"/>
      </a:lnSpc>
      <a:defRPr sz="2100">
        <a:latin typeface="Helvetica Neue"/>
        <a:ea typeface="Helvetica Neue"/>
        <a:cs typeface="Helvetica Neue"/>
        <a:sym typeface="Helvetica Neue"/>
      </a:defRPr>
    </a:lvl7pPr>
    <a:lvl8pPr indent="1600119" defTabSz="457176" latinLnBrk="0">
      <a:lnSpc>
        <a:spcPct val="117999"/>
      </a:lnSpc>
      <a:defRPr sz="2100">
        <a:latin typeface="Helvetica Neue"/>
        <a:ea typeface="Helvetica Neue"/>
        <a:cs typeface="Helvetica Neue"/>
        <a:sym typeface="Helvetica Neue"/>
      </a:defRPr>
    </a:lvl8pPr>
    <a:lvl9pPr indent="1828706" defTabSz="457176" latinLnBrk="0">
      <a:lnSpc>
        <a:spcPct val="117999"/>
      </a:lnSpc>
      <a:defRPr sz="2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ransplant.surgery.ucsf.edu/conditions--procedures/cirrhosis.aspx"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merorgandonation.se/om-organdonation/organdonation-sverige/"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merorgandonation.se/om-organdonation/statistik/add"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14400" y="744538"/>
            <a:ext cx="4965700" cy="3724275"/>
          </a:xfrm>
        </p:spPr>
      </p:sp>
      <p:sp>
        <p:nvSpPr>
          <p:cNvPr id="3" name="Platshållare för anteckningar 2"/>
          <p:cNvSpPr>
            <a:spLocks noGrp="1"/>
          </p:cNvSpPr>
          <p:nvPr>
            <p:ph type="body" idx="1"/>
          </p:nvPr>
        </p:nvSpPr>
        <p:spPr/>
        <p:txBody>
          <a:bodyPr/>
          <a:lstStyle/>
          <a:p>
            <a:endParaRPr lang="sv-SE"/>
          </a:p>
        </p:txBody>
      </p:sp>
      <p:sp>
        <p:nvSpPr>
          <p:cNvPr id="6" name="Platshållare för sidhuvud 5"/>
          <p:cNvSpPr>
            <a:spLocks noGrp="1"/>
          </p:cNvSpPr>
          <p:nvPr>
            <p:ph type="hdr" sz="quarter" idx="11"/>
          </p:nvPr>
        </p:nvSpPr>
        <p:spPr>
          <a:xfrm>
            <a:off x="0" y="0"/>
            <a:ext cx="2944283" cy="496570"/>
          </a:xfrm>
          <a:prstGeom prst="rect">
            <a:avLst/>
          </a:prstGeom>
        </p:spPr>
        <p:txBody>
          <a:bodyPr/>
          <a:lstStyle/>
          <a:p>
            <a:endParaRPr lang="en-US"/>
          </a:p>
        </p:txBody>
      </p:sp>
    </p:spTree>
    <p:extLst>
      <p:ext uri="{BB962C8B-B14F-4D97-AF65-F5344CB8AC3E}">
        <p14:creationId xmlns:p14="http://schemas.microsoft.com/office/powerpoint/2010/main" val="1285719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Tree>
    <p:extLst>
      <p:ext uri="{BB962C8B-B14F-4D97-AF65-F5344CB8AC3E}">
        <p14:creationId xmlns:p14="http://schemas.microsoft.com/office/powerpoint/2010/main" val="2492471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Tree>
    <p:extLst>
      <p:ext uri="{BB962C8B-B14F-4D97-AF65-F5344CB8AC3E}">
        <p14:creationId xmlns:p14="http://schemas.microsoft.com/office/powerpoint/2010/main" val="1234471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Tree>
    <p:extLst>
      <p:ext uri="{BB962C8B-B14F-4D97-AF65-F5344CB8AC3E}">
        <p14:creationId xmlns:p14="http://schemas.microsoft.com/office/powerpoint/2010/main" val="3640965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en-US" dirty="0"/>
              <a:t>The diseases causing the need of organ transplantations is:</a:t>
            </a:r>
            <a:endParaRPr lang="en-US" dirty="0">
              <a:sym typeface="Helvetica Neue"/>
            </a:endParaRPr>
          </a:p>
          <a:p>
            <a:r>
              <a:rPr lang="en-US" dirty="0"/>
              <a:t>For Kidney diabetes and high blood pressure. Both diseases damages the kidney and can lead to kidney failure.</a:t>
            </a:r>
          </a:p>
          <a:p>
            <a:endParaRPr lang="en-US" dirty="0"/>
          </a:p>
          <a:p>
            <a:r>
              <a:rPr lang="en-US" dirty="0"/>
              <a:t>Heart: Congenital heart failure disorders from birth that will affect the heart function in adult patients. Cardiomyopathy affects the heart muscle, impairing its ability to pump blood to the rest of the body.</a:t>
            </a:r>
          </a:p>
          <a:p>
            <a:endParaRPr lang="en-US" dirty="0"/>
          </a:p>
          <a:p>
            <a:r>
              <a:rPr lang="en-US" dirty="0"/>
              <a:t>Lung: COPD where patients can't breathe in or out properly, and IPF where scarring occurs in the lung so the function of the lung function is reduced.</a:t>
            </a:r>
          </a:p>
          <a:p>
            <a:endParaRPr lang="en-US" dirty="0"/>
          </a:p>
          <a:p>
            <a:r>
              <a:rPr lang="en-US" dirty="0"/>
              <a:t>Liver: Cirrhosis is the endpoint in patients who have chronic progressive liver disease. While liver transplantation is a viable treatment option, with increasing waiting times for organ transplantation, nearly 17% of patients on the transplant waiting list in the US die annually; others are not candidates for a liver transplant.</a:t>
            </a:r>
          </a:p>
          <a:p>
            <a:r>
              <a:rPr lang="en-US" dirty="0">
                <a:hlinkClick r:id="rId3"/>
              </a:rPr>
              <a:t>https://transplant.surgery.ucsf.edu/conditions--procedures/cirrhosis.aspx</a:t>
            </a:r>
          </a:p>
          <a:p>
            <a:endParaRPr lang="en-US" dirty="0"/>
          </a:p>
          <a:p>
            <a:r>
              <a:rPr lang="en-US" dirty="0"/>
              <a:t>All these diseases can be managed with drugs to some degree, but in the end the final solution is organ transplantation.</a:t>
            </a:r>
          </a:p>
          <a:p>
            <a:endParaRPr lang="en-US" dirty="0"/>
          </a:p>
        </p:txBody>
      </p:sp>
    </p:spTree>
    <p:extLst>
      <p:ext uri="{BB962C8B-B14F-4D97-AF65-F5344CB8AC3E}">
        <p14:creationId xmlns:p14="http://schemas.microsoft.com/office/powerpoint/2010/main" val="3674416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en-US" dirty="0"/>
              <a:t>In Sweden , this January there were 807 people on the organ waiting list. Of those 41 patients waits for a new heart, 20 for new lungs and 666 patients are waiting for a new kidney. </a:t>
            </a:r>
          </a:p>
          <a:p>
            <a:endParaRPr lang="en-US" dirty="0"/>
          </a:p>
          <a:p>
            <a:r>
              <a:rPr lang="en-US" dirty="0"/>
              <a:t>Between the years 2013- 2018 the last five year period there have been between 151-188 deceased organ donors 'a year.</a:t>
            </a:r>
          </a:p>
          <a:p>
            <a:r>
              <a:rPr lang="en-US" dirty="0"/>
              <a:t>Each year approx. 50 patients die waiting for a new organ in Sweden. </a:t>
            </a:r>
          </a:p>
          <a:p>
            <a:r>
              <a:rPr lang="en-US" dirty="0">
                <a:hlinkClick r:id="rId3"/>
              </a:rPr>
              <a:t>http://merorgandonation.se/om-organdonation/organdonation-sverige/</a:t>
            </a:r>
            <a:endParaRPr lang="en-US" dirty="0"/>
          </a:p>
          <a:p>
            <a:r>
              <a:rPr lang="en-US" dirty="0">
                <a:hlinkClick r:id="rId4"/>
              </a:rPr>
              <a:t>http://merorgandonation.se/om-organdonation/statistik/add</a:t>
            </a:r>
            <a:r>
              <a:rPr lang="en-US" dirty="0"/>
              <a:t> text</a:t>
            </a:r>
          </a:p>
          <a:p>
            <a:r>
              <a:rPr lang="en-US" dirty="0"/>
              <a:t>The trend we see in Sweden, where we can't meet the need of donor organs, is seen worldwide.</a:t>
            </a:r>
          </a:p>
          <a:p>
            <a:r>
              <a:rPr lang="en-US" dirty="0"/>
              <a:t>So what can we do about it?</a:t>
            </a:r>
          </a:p>
          <a:p>
            <a:endParaRPr lang="en-US" dirty="0"/>
          </a:p>
        </p:txBody>
      </p:sp>
    </p:spTree>
    <p:extLst>
      <p:ext uri="{BB962C8B-B14F-4D97-AF65-F5344CB8AC3E}">
        <p14:creationId xmlns:p14="http://schemas.microsoft.com/office/powerpoint/2010/main" val="2931189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Just suggestions, I know it is a lot of text!</a:t>
            </a:r>
          </a:p>
          <a:p>
            <a:endParaRPr lang="en-US" dirty="0">
              <a:latin typeface="Calibri"/>
              <a:cs typeface="Calibri"/>
            </a:endParaRPr>
          </a:p>
          <a:p>
            <a:r>
              <a:rPr lang="en-US" dirty="0">
                <a:latin typeface="Calibri"/>
                <a:cs typeface="Calibri"/>
              </a:rPr>
              <a:t>Transition on slide</a:t>
            </a:r>
          </a:p>
          <a:p>
            <a:r>
              <a:rPr lang="en-US" dirty="0">
                <a:latin typeface="Calibri"/>
                <a:cs typeface="Calibri"/>
              </a:rPr>
              <a:t>‘</a:t>
            </a:r>
          </a:p>
        </p:txBody>
      </p:sp>
    </p:spTree>
    <p:extLst>
      <p:ext uri="{BB962C8B-B14F-4D97-AF65-F5344CB8AC3E}">
        <p14:creationId xmlns:p14="http://schemas.microsoft.com/office/powerpoint/2010/main" val="2790691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176" eaLnBrk="1" fontAlgn="auto" latinLnBrk="0" hangingPunct="1">
              <a:lnSpc>
                <a:spcPct val="117999"/>
              </a:lnSpc>
              <a:spcBef>
                <a:spcPts val="0"/>
              </a:spcBef>
              <a:spcAft>
                <a:spcPts val="0"/>
              </a:spcAft>
              <a:buClrTx/>
              <a:buSzTx/>
              <a:buFontTx/>
              <a:buNone/>
              <a:tabLst/>
              <a:defRPr/>
            </a:pPr>
            <a:r>
              <a:rPr lang="en-US" dirty="0"/>
              <a:t>The cells forget what they are, they don</a:t>
            </a:r>
            <a:r>
              <a:rPr lang="mr-IN" dirty="0"/>
              <a:t>’</a:t>
            </a:r>
            <a:r>
              <a:rPr lang="en-US" dirty="0"/>
              <a:t>t know that they are skin cells.  By adding other types of molecules and they start behaving </a:t>
            </a:r>
            <a:r>
              <a:rPr lang="en-US" dirty="0" err="1"/>
              <a:t>lin</a:t>
            </a:r>
            <a:r>
              <a:rPr lang="en-US" dirty="0"/>
              <a:t> the new way.</a:t>
            </a:r>
          </a:p>
        </p:txBody>
      </p:sp>
    </p:spTree>
    <p:extLst>
      <p:ext uri="{BB962C8B-B14F-4D97-AF65-F5344CB8AC3E}">
        <p14:creationId xmlns:p14="http://schemas.microsoft.com/office/powerpoint/2010/main" val="3318172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4073055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96656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a:t>
            </a:r>
            <a:r>
              <a:rPr lang="en-US" altLang="zh-CN" baseline="0" dirty="0"/>
              <a:t> are the photos of the tissue printing process in different points.</a:t>
            </a:r>
          </a:p>
          <a:p>
            <a:r>
              <a:rPr lang="en-US" altLang="zh-CN" baseline="0" dirty="0"/>
              <a:t>The printing ended up with a piece of tissue in patch form.</a:t>
            </a:r>
          </a:p>
          <a:p>
            <a:r>
              <a:rPr lang="en-US" altLang="zh-CN" baseline="0" dirty="0"/>
              <a:t>The tissue also showed a </a:t>
            </a:r>
            <a:r>
              <a:rPr lang="en-US" altLang="zh-CN" sz="2100" b="0" i="0" u="none" strike="noStrike" baseline="0" dirty="0">
                <a:latin typeface="Helvetica Neue"/>
                <a:ea typeface="Helvetica Neue"/>
                <a:cs typeface="Helvetica Neue"/>
                <a:sym typeface="Helvetica Neue"/>
              </a:rPr>
              <a:t>spontaneous </a:t>
            </a:r>
            <a:r>
              <a:rPr lang="en-US" altLang="zh-CN" baseline="0" dirty="0"/>
              <a:t>beating </a:t>
            </a:r>
            <a:endParaRPr lang="zh-CN" altLang="en-US" dirty="0"/>
          </a:p>
        </p:txBody>
      </p:sp>
    </p:spTree>
    <p:extLst>
      <p:ext uri="{BB962C8B-B14F-4D97-AF65-F5344CB8AC3E}">
        <p14:creationId xmlns:p14="http://schemas.microsoft.com/office/powerpoint/2010/main" val="30144267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gif"/><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1">
    <p:spTree>
      <p:nvGrpSpPr>
        <p:cNvPr id="1" name=""/>
        <p:cNvGrpSpPr/>
        <p:nvPr/>
      </p:nvGrpSpPr>
      <p:grpSpPr>
        <a:xfrm>
          <a:off x="0" y="0"/>
          <a:ext cx="0" cy="0"/>
          <a:chOff x="0" y="0"/>
          <a:chExt cx="0" cy="0"/>
        </a:xfrm>
      </p:grpSpPr>
      <p:pic>
        <p:nvPicPr>
          <p:cNvPr id="13" name="Bildobjekt 12" descr="dsc_0087.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21936" y="217841"/>
            <a:ext cx="12562652" cy="9310611"/>
          </a:xfrm>
          <a:prstGeom prst="rect">
            <a:avLst/>
          </a:prstGeom>
        </p:spPr>
      </p:pic>
      <p:pic>
        <p:nvPicPr>
          <p:cNvPr id="5" name="Bildobjekt 4"/>
          <p:cNvPicPr>
            <a:picLocks noChangeAspect="1"/>
          </p:cNvPicPr>
          <p:nvPr userDrawn="1"/>
        </p:nvPicPr>
        <p:blipFill>
          <a:blip r:embed="rId3"/>
          <a:stretch>
            <a:fillRect/>
          </a:stretch>
        </p:blipFill>
        <p:spPr>
          <a:xfrm>
            <a:off x="5731124" y="2083774"/>
            <a:ext cx="7273677" cy="1872000"/>
          </a:xfrm>
          <a:prstGeom prst="rect">
            <a:avLst/>
          </a:prstGeom>
        </p:spPr>
      </p:pic>
      <p:sp>
        <p:nvSpPr>
          <p:cNvPr id="6" name="Shape 124"/>
          <p:cNvSpPr>
            <a:spLocks noGrp="1"/>
          </p:cNvSpPr>
          <p:nvPr>
            <p:ph type="title" hasCustomPrompt="1"/>
          </p:nvPr>
        </p:nvSpPr>
        <p:spPr>
          <a:xfrm>
            <a:off x="7653367" y="2342559"/>
            <a:ext cx="4813301" cy="779701"/>
          </a:xfrm>
          <a:prstGeom prst="rect">
            <a:avLst/>
          </a:prstGeom>
        </p:spPr>
        <p:txBody>
          <a:bodyPr wrap="square">
            <a:spAutoFit/>
          </a:bodyPr>
          <a:lstStyle>
            <a:lvl1pPr>
              <a:defRPr sz="4100">
                <a:ln>
                  <a:noFill/>
                </a:ln>
                <a:solidFill>
                  <a:schemeClr val="accent1"/>
                </a:solidFill>
              </a:defRPr>
            </a:lvl1pPr>
          </a:lstStyle>
          <a:p>
            <a:r>
              <a:rPr lang="sv-SE" sz="4400" dirty="0" err="1">
                <a:solidFill>
                  <a:srgbClr val="9C610B"/>
                </a:solidFill>
                <a:latin typeface="Times New Roman"/>
                <a:cs typeface="Times New Roman"/>
              </a:rPr>
              <a:t>Add</a:t>
            </a:r>
            <a:r>
              <a:rPr lang="sv-SE" sz="4400" dirty="0">
                <a:solidFill>
                  <a:srgbClr val="9C610B"/>
                </a:solidFill>
                <a:latin typeface="Times New Roman"/>
                <a:cs typeface="Times New Roman"/>
              </a:rPr>
              <a:t> </a:t>
            </a:r>
            <a:r>
              <a:rPr lang="sv-SE" sz="4400" dirty="0" err="1">
                <a:solidFill>
                  <a:srgbClr val="9C610B"/>
                </a:solidFill>
                <a:latin typeface="Times New Roman"/>
                <a:cs typeface="Times New Roman"/>
              </a:rPr>
              <a:t>title</a:t>
            </a:r>
            <a:endParaRPr sz="4400" dirty="0">
              <a:solidFill>
                <a:srgbClr val="9C610B"/>
              </a:solidFill>
              <a:latin typeface="Times New Roman"/>
              <a:cs typeface="Times New Roman"/>
            </a:endParaRPr>
          </a:p>
        </p:txBody>
      </p:sp>
      <p:cxnSp>
        <p:nvCxnSpPr>
          <p:cNvPr id="7" name="Rak 6"/>
          <p:cNvCxnSpPr/>
          <p:nvPr userDrawn="1"/>
        </p:nvCxnSpPr>
        <p:spPr>
          <a:xfrm>
            <a:off x="7653368" y="3177247"/>
            <a:ext cx="5131220" cy="0"/>
          </a:xfrm>
          <a:prstGeom prst="line">
            <a:avLst/>
          </a:prstGeom>
          <a:noFill/>
          <a:ln w="9525" cap="flat" cmpd="sng">
            <a:solidFill>
              <a:srgbClr val="9C610B"/>
            </a:solidFill>
            <a:prstDash val="solid"/>
            <a:miter lim="400000"/>
          </a:ln>
          <a:effectLst/>
          <a:sp3d/>
        </p:spPr>
        <p:style>
          <a:lnRef idx="0">
            <a:scrgbClr r="0" g="0" b="0"/>
          </a:lnRef>
          <a:fillRef idx="0">
            <a:scrgbClr r="0" g="0" b="0"/>
          </a:fillRef>
          <a:effectRef idx="0">
            <a:scrgbClr r="0" g="0" b="0"/>
          </a:effectRef>
          <a:fontRef idx="none"/>
        </p:style>
      </p:cxnSp>
      <p:pic>
        <p:nvPicPr>
          <p:cNvPr id="10" name="Bildobjekt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66310" y="2377215"/>
            <a:ext cx="948899" cy="1266889"/>
          </a:xfrm>
          <a:prstGeom prst="rect">
            <a:avLst/>
          </a:prstGeom>
        </p:spPr>
      </p:pic>
      <p:sp>
        <p:nvSpPr>
          <p:cNvPr id="8" name="Platshållare för text 7"/>
          <p:cNvSpPr>
            <a:spLocks noGrp="1"/>
          </p:cNvSpPr>
          <p:nvPr>
            <p:ph type="body" sz="quarter" idx="10" hasCustomPrompt="1"/>
          </p:nvPr>
        </p:nvSpPr>
        <p:spPr>
          <a:xfrm>
            <a:off x="7654180" y="3316694"/>
            <a:ext cx="4635500" cy="442877"/>
          </a:xfrm>
        </p:spPr>
        <p:txBody>
          <a:bodyPr vert="horz"/>
          <a:lstStyle>
            <a:lvl1pPr marL="0" indent="0">
              <a:buNone/>
              <a:defRPr sz="1400" b="1" kern="1200" cap="all" spc="100" baseline="0">
                <a:solidFill>
                  <a:schemeClr val="accent1"/>
                </a:solidFill>
              </a:defRPr>
            </a:lvl1pPr>
          </a:lstStyle>
          <a:p>
            <a:pPr lvl="0"/>
            <a:r>
              <a:rPr lang="sv-SE" dirty="0" err="1"/>
              <a:t>Add</a:t>
            </a:r>
            <a:r>
              <a:rPr lang="sv-SE" dirty="0"/>
              <a:t> </a:t>
            </a:r>
            <a:r>
              <a:rPr lang="sv-SE" dirty="0" err="1"/>
              <a:t>subtitle</a:t>
            </a:r>
            <a:endParaRPr lang="sv-SE" dirty="0"/>
          </a:p>
        </p:txBody>
      </p:sp>
      <p:pic>
        <p:nvPicPr>
          <p:cNvPr id="12" name="Bildobjekt 11"/>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864995" y="5902959"/>
            <a:ext cx="4139803" cy="3864631"/>
          </a:xfrm>
          <a:prstGeom prst="rect">
            <a:avLst/>
          </a:prstGeom>
        </p:spPr>
      </p:pic>
    </p:spTree>
    <p:extLst>
      <p:ext uri="{BB962C8B-B14F-4D97-AF65-F5344CB8AC3E}">
        <p14:creationId xmlns:p14="http://schemas.microsoft.com/office/powerpoint/2010/main" val="122518798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4" name="Platshållare för bild 3"/>
          <p:cNvSpPr>
            <a:spLocks noGrp="1"/>
          </p:cNvSpPr>
          <p:nvPr>
            <p:ph type="pic" sz="quarter" idx="11" hasCustomPrompt="1"/>
          </p:nvPr>
        </p:nvSpPr>
        <p:spPr>
          <a:xfrm>
            <a:off x="219074" y="219075"/>
            <a:ext cx="12561889" cy="9312275"/>
          </a:xfrm>
          <a:solidFill>
            <a:schemeClr val="accent5"/>
          </a:solidFill>
        </p:spPr>
        <p:txBody>
          <a:bodyPr vert="horz"/>
          <a:lstStyle>
            <a:lvl1pPr marL="252000" marR="0" indent="-252000" algn="l" defTabSz="584170" rtl="0" eaLnBrk="1" fontAlgn="auto" latinLnBrk="0" hangingPunct="1">
              <a:lnSpc>
                <a:spcPct val="100000"/>
              </a:lnSpc>
              <a:spcBef>
                <a:spcPts val="1200"/>
              </a:spcBef>
              <a:spcAft>
                <a:spcPts val="0"/>
              </a:spcAft>
              <a:buClrTx/>
              <a:buSzPct val="75000"/>
              <a:buFontTx/>
              <a:buChar char="•"/>
              <a:tabLst/>
              <a:defRPr baseline="0"/>
            </a:lvl1pPr>
          </a:lstStyle>
          <a:p>
            <a:r>
              <a:rPr lang="sv-SE"/>
              <a:t>Drag an image </a:t>
            </a:r>
            <a:r>
              <a:rPr lang="sv-SE" err="1"/>
              <a:t>here</a:t>
            </a:r>
            <a:r>
              <a:rPr lang="sv-SE"/>
              <a:t> to </a:t>
            </a:r>
            <a:r>
              <a:rPr lang="sv-SE" err="1"/>
              <a:t>add</a:t>
            </a:r>
            <a:r>
              <a:rPr lang="sv-SE"/>
              <a:t> a </a:t>
            </a:r>
            <a:r>
              <a:rPr lang="sv-SE" err="1"/>
              <a:t>background</a:t>
            </a:r>
            <a:r>
              <a:rPr lang="sv-SE"/>
              <a:t> image</a:t>
            </a:r>
          </a:p>
        </p:txBody>
      </p:sp>
      <p:sp>
        <p:nvSpPr>
          <p:cNvPr id="9" name="Shape 202"/>
          <p:cNvSpPr/>
          <p:nvPr userDrawn="1"/>
        </p:nvSpPr>
        <p:spPr>
          <a:xfrm>
            <a:off x="1270001" y="4819780"/>
            <a:ext cx="10464801" cy="1130301"/>
          </a:xfrm>
          <a:prstGeom prst="rect">
            <a:avLst/>
          </a:prstGeom>
          <a:ln w="12700">
            <a:miter lim="400000"/>
          </a:ln>
          <a:extLst>
            <a:ext uri="{C572A759-6A51-4108-AA02-DFA0A04FC94B}">
              <ma14:wrappingTextBoxFlag xmlns="" xmlns:ma14="http://schemas.microsoft.com/office/mac/drawingml/2011/main" val="1"/>
            </a:ext>
          </a:extLst>
        </p:spPr>
        <p:txBody>
          <a:bodyPr lIns="50797" tIns="50797" rIns="50797" bIns="50797">
            <a:noAutofit/>
          </a:bodyPr>
          <a:lstStyle/>
          <a:p>
            <a:pPr>
              <a:defRPr sz="3200"/>
            </a:pPr>
            <a:r>
              <a:rPr sz="4000"/>
              <a:t> </a:t>
            </a:r>
          </a:p>
        </p:txBody>
      </p:sp>
      <p:sp>
        <p:nvSpPr>
          <p:cNvPr id="5" name="Rubrik 4"/>
          <p:cNvSpPr>
            <a:spLocks noGrp="1"/>
          </p:cNvSpPr>
          <p:nvPr>
            <p:ph type="title" hasCustomPrompt="1"/>
          </p:nvPr>
        </p:nvSpPr>
        <p:spPr>
          <a:xfrm>
            <a:off x="1270800" y="1310626"/>
            <a:ext cx="10465200" cy="3761510"/>
          </a:xfrm>
        </p:spPr>
        <p:txBody>
          <a:bodyPr vert="horz" anchor="b">
            <a:noAutofit/>
          </a:bodyPr>
          <a:lstStyle>
            <a:lvl1pPr algn="ctr">
              <a:lnSpc>
                <a:spcPts val="12500"/>
              </a:lnSpc>
              <a:defRPr sz="11900" cap="all" baseline="0">
                <a:solidFill>
                  <a:schemeClr val="bg1"/>
                </a:solidFill>
              </a:defRPr>
            </a:lvl1pPr>
          </a:lstStyle>
          <a:p>
            <a:r>
              <a:rPr lang="sv-SE" dirty="0" err="1"/>
              <a:t>Add</a:t>
            </a:r>
            <a:r>
              <a:rPr lang="sv-SE" dirty="0"/>
              <a:t> a </a:t>
            </a:r>
            <a:r>
              <a:rPr lang="sv-SE" dirty="0" err="1"/>
              <a:t>headline</a:t>
            </a:r>
            <a:endParaRPr lang="sv-SE" dirty="0"/>
          </a:p>
        </p:txBody>
      </p:sp>
      <p:sp>
        <p:nvSpPr>
          <p:cNvPr id="8" name="Platshållare för text 7"/>
          <p:cNvSpPr>
            <a:spLocks noGrp="1"/>
          </p:cNvSpPr>
          <p:nvPr>
            <p:ph type="body" sz="quarter" idx="12" hasCustomPrompt="1"/>
          </p:nvPr>
        </p:nvSpPr>
        <p:spPr>
          <a:xfrm>
            <a:off x="1270001" y="5247293"/>
            <a:ext cx="10466388" cy="2549525"/>
          </a:xfrm>
        </p:spPr>
        <p:txBody>
          <a:bodyPr vert="horz">
            <a:normAutofit/>
          </a:bodyPr>
          <a:lstStyle>
            <a:lvl1pPr marL="0" indent="0" algn="ctr">
              <a:spcBef>
                <a:spcPts val="0"/>
              </a:spcBef>
              <a:buNone/>
              <a:defRPr sz="4000" baseline="0">
                <a:solidFill>
                  <a:srgbClr val="FFFFFF"/>
                </a:solidFill>
                <a:latin typeface="Times New Roman"/>
              </a:defRPr>
            </a:lvl1pPr>
          </a:lstStyle>
          <a:p>
            <a:pPr lvl="0"/>
            <a:r>
              <a:rPr lang="sv-SE" dirty="0" err="1"/>
              <a:t>Click</a:t>
            </a:r>
            <a:r>
              <a:rPr lang="sv-SE" dirty="0"/>
              <a:t> </a:t>
            </a:r>
            <a:r>
              <a:rPr lang="sv-SE" dirty="0" err="1"/>
              <a:t>here</a:t>
            </a:r>
            <a:r>
              <a:rPr lang="sv-SE" dirty="0"/>
              <a:t> to </a:t>
            </a:r>
            <a:r>
              <a:rPr lang="sv-SE" dirty="0" err="1"/>
              <a:t>add</a:t>
            </a:r>
            <a:r>
              <a:rPr lang="sv-SE" dirty="0"/>
              <a:t> text</a:t>
            </a:r>
          </a:p>
        </p:txBody>
      </p:sp>
    </p:spTree>
    <p:extLst>
      <p:ext uri="{BB962C8B-B14F-4D97-AF65-F5344CB8AC3E}">
        <p14:creationId xmlns:p14="http://schemas.microsoft.com/office/powerpoint/2010/main" val="4044823893"/>
      </p:ext>
    </p:extLst>
  </p:cSld>
  <p:clrMapOvr>
    <a:masterClrMapping/>
  </p:clrMapOvr>
  <p:transition spd="med"/>
  <p:extLst mod="1">
    <p:ext uri="{DCECCB84-F9BA-43D5-87BE-67443E8EF086}">
      <p15:sldGuideLst xmlns:p15="http://schemas.microsoft.com/office/powerpoint/2012/main">
        <p15:guide id="1" orient="horz" pos="3072" userDrawn="1">
          <p15:clr>
            <a:srgbClr val="FBAE40"/>
          </p15:clr>
        </p15:guide>
        <p15:guide id="2" pos="409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Headline + bullet">
    <p:spTree>
      <p:nvGrpSpPr>
        <p:cNvPr id="1" name=""/>
        <p:cNvGrpSpPr/>
        <p:nvPr/>
      </p:nvGrpSpPr>
      <p:grpSpPr>
        <a:xfrm>
          <a:off x="0" y="0"/>
          <a:ext cx="0" cy="0"/>
          <a:chOff x="0" y="0"/>
          <a:chExt cx="0" cy="0"/>
        </a:xfrm>
      </p:grpSpPr>
      <p:sp>
        <p:nvSpPr>
          <p:cNvPr id="11" name="Shape 11"/>
          <p:cNvSpPr>
            <a:spLocks noGrp="1"/>
          </p:cNvSpPr>
          <p:nvPr>
            <p:ph type="title" hasCustomPrompt="1"/>
          </p:nvPr>
        </p:nvSpPr>
        <p:spPr>
          <a:xfrm>
            <a:off x="1828800" y="1080000"/>
            <a:ext cx="9183600" cy="2286000"/>
          </a:xfrm>
          <a:prstGeom prst="rect">
            <a:avLst/>
          </a:prstGeom>
        </p:spPr>
        <p:txBody>
          <a:bodyPr bIns="359982" anchor="b">
            <a:noAutofit/>
          </a:bodyPr>
          <a:lstStyle>
            <a:lvl1pPr algn="l">
              <a:defRPr sz="6000" b="0" i="0">
                <a:solidFill>
                  <a:schemeClr val="accent1"/>
                </a:solidFill>
                <a:latin typeface="Times New Roman"/>
                <a:cs typeface="Times New Roman"/>
              </a:defRPr>
            </a:lvl1pPr>
          </a:lstStyle>
          <a:p>
            <a:r>
              <a:rPr lang="sv-SE" dirty="0" err="1"/>
              <a:t>Add</a:t>
            </a:r>
            <a:r>
              <a:rPr lang="sv-SE" dirty="0"/>
              <a:t> a </a:t>
            </a:r>
            <a:r>
              <a:rPr lang="sv-SE" dirty="0" err="1"/>
              <a:t>headline</a:t>
            </a:r>
            <a:endParaRPr dirty="0"/>
          </a:p>
        </p:txBody>
      </p:sp>
      <p:sp>
        <p:nvSpPr>
          <p:cNvPr id="12" name="Shape 12"/>
          <p:cNvSpPr>
            <a:spLocks noGrp="1"/>
          </p:cNvSpPr>
          <p:nvPr>
            <p:ph type="body" sz="quarter" idx="1" hasCustomPrompt="1"/>
          </p:nvPr>
        </p:nvSpPr>
        <p:spPr>
          <a:xfrm>
            <a:off x="1828800" y="3380927"/>
            <a:ext cx="9182100" cy="2565400"/>
          </a:xfrm>
          <a:prstGeom prst="rect">
            <a:avLst/>
          </a:prstGeom>
        </p:spPr>
        <p:txBody>
          <a:bodyPr anchor="t">
            <a:noAutofit/>
          </a:bodyPr>
          <a:lstStyle>
            <a:lvl1pPr marL="342882" indent="-342882" algn="l">
              <a:spcBef>
                <a:spcPts val="1200"/>
              </a:spcBef>
              <a:buSzTx/>
              <a:buFont typeface="Arial"/>
              <a:buChar char="•"/>
              <a:defRPr sz="2800" b="0" i="0">
                <a:latin typeface="Arial"/>
                <a:cs typeface="Arial"/>
              </a:defRPr>
            </a:lvl1pPr>
            <a:lvl2pPr marL="0" indent="228589" algn="ctr">
              <a:spcBef>
                <a:spcPts val="0"/>
              </a:spcBef>
              <a:buSzTx/>
              <a:buNone/>
              <a:defRPr sz="3100"/>
            </a:lvl2pPr>
            <a:lvl3pPr marL="0" indent="457176" algn="ctr">
              <a:spcBef>
                <a:spcPts val="0"/>
              </a:spcBef>
              <a:buSzTx/>
              <a:buNone/>
              <a:defRPr sz="3100"/>
            </a:lvl3pPr>
            <a:lvl4pPr marL="0" indent="685765" algn="ctr">
              <a:spcBef>
                <a:spcPts val="0"/>
              </a:spcBef>
              <a:buSzTx/>
              <a:buNone/>
              <a:defRPr sz="3100"/>
            </a:lvl4pPr>
            <a:lvl5pPr marL="0" indent="914354" algn="ctr">
              <a:spcBef>
                <a:spcPts val="0"/>
              </a:spcBef>
              <a:buSzTx/>
              <a:buNone/>
              <a:defRPr sz="3100"/>
            </a:lvl5pPr>
          </a:lstStyle>
          <a:p>
            <a:r>
              <a:rPr lang="sv-SE" dirty="0" err="1"/>
              <a:t>Add</a:t>
            </a:r>
            <a:r>
              <a:rPr lang="sv-SE" dirty="0"/>
              <a:t> text</a:t>
            </a:r>
            <a:endParaRPr dirty="0"/>
          </a:p>
        </p:txBody>
      </p:sp>
      <p:pic>
        <p:nvPicPr>
          <p:cNvPr id="6" name="Bildobjekt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248" y="8027955"/>
            <a:ext cx="948900" cy="1266889"/>
          </a:xfrm>
          <a:prstGeom prst="rect">
            <a:avLst/>
          </a:prstGeom>
        </p:spPr>
      </p:pic>
    </p:spTree>
    <p:extLst>
      <p:ext uri="{BB962C8B-B14F-4D97-AF65-F5344CB8AC3E}">
        <p14:creationId xmlns:p14="http://schemas.microsoft.com/office/powerpoint/2010/main" val="278568522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 diagram etc">
    <p:spTree>
      <p:nvGrpSpPr>
        <p:cNvPr id="1" name=""/>
        <p:cNvGrpSpPr/>
        <p:nvPr/>
      </p:nvGrpSpPr>
      <p:grpSpPr>
        <a:xfrm>
          <a:off x="0" y="0"/>
          <a:ext cx="0" cy="0"/>
          <a:chOff x="0" y="0"/>
          <a:chExt cx="0" cy="0"/>
        </a:xfrm>
      </p:grpSpPr>
      <p:sp>
        <p:nvSpPr>
          <p:cNvPr id="11" name="Shape 11"/>
          <p:cNvSpPr>
            <a:spLocks noGrp="1"/>
          </p:cNvSpPr>
          <p:nvPr>
            <p:ph type="title" hasCustomPrompt="1"/>
          </p:nvPr>
        </p:nvSpPr>
        <p:spPr>
          <a:xfrm>
            <a:off x="750277" y="720000"/>
            <a:ext cx="11430000" cy="1319815"/>
          </a:xfrm>
          <a:prstGeom prst="rect">
            <a:avLst/>
          </a:prstGeom>
        </p:spPr>
        <p:txBody>
          <a:bodyPr bIns="359982" anchor="b">
            <a:normAutofit/>
          </a:bodyPr>
          <a:lstStyle>
            <a:lvl1pPr algn="l">
              <a:defRPr sz="6000" b="0" i="0">
                <a:solidFill>
                  <a:schemeClr val="accent1"/>
                </a:solidFill>
                <a:latin typeface="Times New Roman"/>
                <a:cs typeface="Times New Roman"/>
              </a:defRPr>
            </a:lvl1pPr>
          </a:lstStyle>
          <a:p>
            <a:r>
              <a:rPr lang="sv-SE" dirty="0" err="1"/>
              <a:t>Add</a:t>
            </a:r>
            <a:r>
              <a:rPr lang="sv-SE" dirty="0"/>
              <a:t> a </a:t>
            </a:r>
            <a:r>
              <a:rPr lang="sv-SE" dirty="0" err="1"/>
              <a:t>headline</a:t>
            </a:r>
            <a:endParaRPr dirty="0"/>
          </a:p>
        </p:txBody>
      </p:sp>
      <p:pic>
        <p:nvPicPr>
          <p:cNvPr id="6" name="Bildobjekt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248" y="8027955"/>
            <a:ext cx="948900" cy="1266889"/>
          </a:xfrm>
          <a:prstGeom prst="rect">
            <a:avLst/>
          </a:prstGeom>
        </p:spPr>
      </p:pic>
      <p:sp>
        <p:nvSpPr>
          <p:cNvPr id="4" name="Text Placeholder 3"/>
          <p:cNvSpPr>
            <a:spLocks noGrp="1"/>
          </p:cNvSpPr>
          <p:nvPr>
            <p:ph type="body" sz="quarter" idx="10"/>
          </p:nvPr>
        </p:nvSpPr>
        <p:spPr>
          <a:xfrm>
            <a:off x="750888" y="2203450"/>
            <a:ext cx="11429389" cy="5603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 large textframe">
    <p:spTree>
      <p:nvGrpSpPr>
        <p:cNvPr id="1" name=""/>
        <p:cNvGrpSpPr/>
        <p:nvPr/>
      </p:nvGrpSpPr>
      <p:grpSpPr>
        <a:xfrm>
          <a:off x="0" y="0"/>
          <a:ext cx="0" cy="0"/>
          <a:chOff x="0" y="0"/>
          <a:chExt cx="0" cy="0"/>
        </a:xfrm>
      </p:grpSpPr>
      <p:sp>
        <p:nvSpPr>
          <p:cNvPr id="4" name="Platshållare för bild 3"/>
          <p:cNvSpPr>
            <a:spLocks noGrp="1"/>
          </p:cNvSpPr>
          <p:nvPr>
            <p:ph type="pic" sz="quarter" idx="10" hasCustomPrompt="1"/>
          </p:nvPr>
        </p:nvSpPr>
        <p:spPr>
          <a:xfrm>
            <a:off x="219074" y="219075"/>
            <a:ext cx="12561889" cy="9312276"/>
          </a:xfrm>
        </p:spPr>
        <p:txBody>
          <a:bodyPr vert="horz"/>
          <a:lstStyle/>
          <a:p>
            <a:r>
              <a:rPr lang="sv-SE" err="1"/>
              <a:t>Add</a:t>
            </a:r>
            <a:r>
              <a:rPr lang="sv-SE"/>
              <a:t> an image by </a:t>
            </a:r>
            <a:r>
              <a:rPr lang="sv-SE" err="1"/>
              <a:t>dragging</a:t>
            </a:r>
            <a:r>
              <a:rPr lang="sv-SE"/>
              <a:t> an image </a:t>
            </a:r>
            <a:r>
              <a:rPr lang="sv-SE" err="1"/>
              <a:t>here</a:t>
            </a:r>
            <a:r>
              <a:rPr lang="sv-SE"/>
              <a:t> or </a:t>
            </a:r>
            <a:r>
              <a:rPr lang="sv-SE" err="1"/>
              <a:t>click</a:t>
            </a:r>
            <a:r>
              <a:rPr lang="sv-SE"/>
              <a:t> the </a:t>
            </a:r>
            <a:r>
              <a:rPr lang="sv-SE" err="1"/>
              <a:t>icon</a:t>
            </a:r>
            <a:r>
              <a:rPr lang="sv-SE"/>
              <a:t> in the </a:t>
            </a:r>
            <a:r>
              <a:rPr lang="sv-SE" err="1"/>
              <a:t>middle</a:t>
            </a:r>
            <a:endParaRPr lang="sv-SE"/>
          </a:p>
        </p:txBody>
      </p:sp>
      <p:sp>
        <p:nvSpPr>
          <p:cNvPr id="3" name="Platshållare för text 2"/>
          <p:cNvSpPr>
            <a:spLocks noGrp="1"/>
          </p:cNvSpPr>
          <p:nvPr>
            <p:ph type="body" sz="quarter" idx="11" hasCustomPrompt="1"/>
          </p:nvPr>
        </p:nvSpPr>
        <p:spPr>
          <a:xfrm>
            <a:off x="6437313" y="6887125"/>
            <a:ext cx="6567487" cy="1858413"/>
          </a:xfrm>
          <a:solidFill>
            <a:schemeClr val="bg1"/>
          </a:solidFill>
        </p:spPr>
        <p:txBody>
          <a:bodyPr vert="horz" lIns="719963" tIns="612000" rIns="539972" bIns="756000" anchor="b" anchorCtr="0">
            <a:spAutoFit/>
          </a:bodyPr>
          <a:lstStyle>
            <a:lvl1pPr marL="0" indent="0">
              <a:lnSpc>
                <a:spcPct val="100000"/>
              </a:lnSpc>
              <a:spcBef>
                <a:spcPts val="0"/>
              </a:spcBef>
              <a:buNone/>
              <a:defRPr sz="3100" baseline="0">
                <a:solidFill>
                  <a:schemeClr val="accent1"/>
                </a:solidFill>
                <a:latin typeface="Times New Roman"/>
                <a:cs typeface="Times New Roman"/>
              </a:defRPr>
            </a:lvl1pPr>
            <a:lvl2pPr marL="444477" indent="0">
              <a:buNone/>
              <a:defRPr sz="3100">
                <a:solidFill>
                  <a:srgbClr val="9C610B"/>
                </a:solidFill>
                <a:latin typeface="Times New Roman"/>
                <a:cs typeface="Times New Roman"/>
              </a:defRPr>
            </a:lvl2pPr>
            <a:lvl3pPr marL="888955" indent="0">
              <a:buNone/>
              <a:defRPr sz="3100">
                <a:solidFill>
                  <a:srgbClr val="9C610B"/>
                </a:solidFill>
                <a:latin typeface="Times New Roman"/>
                <a:cs typeface="Times New Roman"/>
              </a:defRPr>
            </a:lvl3pPr>
            <a:lvl4pPr marL="1333432" indent="0">
              <a:buNone/>
              <a:defRPr sz="3100">
                <a:solidFill>
                  <a:srgbClr val="9C610B"/>
                </a:solidFill>
                <a:latin typeface="Times New Roman"/>
                <a:cs typeface="Times New Roman"/>
              </a:defRPr>
            </a:lvl4pPr>
            <a:lvl5pPr marL="1777909" indent="0">
              <a:buNone/>
              <a:defRPr sz="3100">
                <a:solidFill>
                  <a:srgbClr val="9C610B"/>
                </a:solidFill>
                <a:latin typeface="Times New Roman"/>
                <a:cs typeface="Times New Roman"/>
              </a:defRPr>
            </a:lvl5pPr>
          </a:lstStyle>
          <a:p>
            <a:pPr lvl="0"/>
            <a:r>
              <a:rPr lang="sv-SE" dirty="0" err="1"/>
              <a:t>Add</a:t>
            </a:r>
            <a:r>
              <a:rPr lang="sv-SE" dirty="0"/>
              <a:t> text</a:t>
            </a:r>
          </a:p>
        </p:txBody>
      </p:sp>
    </p:spTree>
    <p:extLst>
      <p:ext uri="{BB962C8B-B14F-4D97-AF65-F5344CB8AC3E}">
        <p14:creationId xmlns:p14="http://schemas.microsoft.com/office/powerpoint/2010/main" val="381464354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 small textframe">
    <p:spTree>
      <p:nvGrpSpPr>
        <p:cNvPr id="1" name=""/>
        <p:cNvGrpSpPr/>
        <p:nvPr/>
      </p:nvGrpSpPr>
      <p:grpSpPr>
        <a:xfrm>
          <a:off x="0" y="0"/>
          <a:ext cx="0" cy="0"/>
          <a:chOff x="0" y="0"/>
          <a:chExt cx="0" cy="0"/>
        </a:xfrm>
      </p:grpSpPr>
      <p:sp>
        <p:nvSpPr>
          <p:cNvPr id="4" name="Platshållare för bild 3"/>
          <p:cNvSpPr>
            <a:spLocks noGrp="1"/>
          </p:cNvSpPr>
          <p:nvPr>
            <p:ph type="pic" sz="quarter" idx="10" hasCustomPrompt="1"/>
          </p:nvPr>
        </p:nvSpPr>
        <p:spPr>
          <a:xfrm>
            <a:off x="219074" y="219075"/>
            <a:ext cx="12561889" cy="9312276"/>
          </a:xfrm>
        </p:spPr>
        <p:txBody>
          <a:bodyPr vert="horz"/>
          <a:lstStyle>
            <a:lvl1pPr marL="252000" marR="0" indent="-252000" algn="l" defTabSz="584170" rtl="0" eaLnBrk="1" fontAlgn="auto" latinLnBrk="0" hangingPunct="1">
              <a:lnSpc>
                <a:spcPct val="110000"/>
              </a:lnSpc>
              <a:spcBef>
                <a:spcPts val="1200"/>
              </a:spcBef>
              <a:spcAft>
                <a:spcPts val="0"/>
              </a:spcAft>
              <a:buClrTx/>
              <a:buSzPct val="75000"/>
              <a:buFontTx/>
              <a:buChar char="•"/>
              <a:tabLst/>
              <a:defRPr/>
            </a:lvl1pPr>
          </a:lstStyle>
          <a:p>
            <a:r>
              <a:rPr lang="sv-SE" err="1"/>
              <a:t>Add</a:t>
            </a:r>
            <a:r>
              <a:rPr lang="sv-SE"/>
              <a:t> an image by </a:t>
            </a:r>
            <a:r>
              <a:rPr lang="sv-SE" err="1"/>
              <a:t>dragging</a:t>
            </a:r>
            <a:r>
              <a:rPr lang="sv-SE"/>
              <a:t> an image </a:t>
            </a:r>
            <a:r>
              <a:rPr lang="sv-SE" err="1"/>
              <a:t>here</a:t>
            </a:r>
            <a:r>
              <a:rPr lang="sv-SE"/>
              <a:t> or </a:t>
            </a:r>
            <a:r>
              <a:rPr lang="sv-SE" err="1"/>
              <a:t>click</a:t>
            </a:r>
            <a:r>
              <a:rPr lang="sv-SE"/>
              <a:t> the </a:t>
            </a:r>
            <a:r>
              <a:rPr lang="sv-SE" err="1"/>
              <a:t>icon</a:t>
            </a:r>
            <a:r>
              <a:rPr lang="sv-SE"/>
              <a:t> in the </a:t>
            </a:r>
            <a:r>
              <a:rPr lang="sv-SE" err="1"/>
              <a:t>middle</a:t>
            </a:r>
            <a:endParaRPr lang="sv-SE"/>
          </a:p>
        </p:txBody>
      </p:sp>
      <p:sp>
        <p:nvSpPr>
          <p:cNvPr id="3" name="Platshållare för text 2"/>
          <p:cNvSpPr>
            <a:spLocks noGrp="1"/>
          </p:cNvSpPr>
          <p:nvPr>
            <p:ph type="body" sz="quarter" idx="11" hasCustomPrompt="1"/>
          </p:nvPr>
        </p:nvSpPr>
        <p:spPr>
          <a:xfrm>
            <a:off x="8394699" y="6887125"/>
            <a:ext cx="4610101" cy="1858413"/>
          </a:xfrm>
          <a:solidFill>
            <a:schemeClr val="bg1"/>
          </a:solidFill>
        </p:spPr>
        <p:txBody>
          <a:bodyPr vert="horz" wrap="square" lIns="719963" tIns="612000" rIns="539972" bIns="756000" anchor="b" anchorCtr="0">
            <a:spAutoFit/>
          </a:bodyPr>
          <a:lstStyle>
            <a:lvl1pPr marL="0" indent="0">
              <a:lnSpc>
                <a:spcPct val="100000"/>
              </a:lnSpc>
              <a:spcBef>
                <a:spcPts val="0"/>
              </a:spcBef>
              <a:buNone/>
              <a:defRPr sz="3100" baseline="0">
                <a:solidFill>
                  <a:schemeClr val="accent1"/>
                </a:solidFill>
                <a:latin typeface="Times New Roman"/>
                <a:cs typeface="Times New Roman"/>
              </a:defRPr>
            </a:lvl1pPr>
            <a:lvl2pPr marL="444477" indent="0">
              <a:buNone/>
              <a:defRPr sz="3100">
                <a:solidFill>
                  <a:srgbClr val="9C610B"/>
                </a:solidFill>
                <a:latin typeface="Times New Roman"/>
                <a:cs typeface="Times New Roman"/>
              </a:defRPr>
            </a:lvl2pPr>
            <a:lvl3pPr marL="888955" indent="0">
              <a:buNone/>
              <a:defRPr sz="3100">
                <a:solidFill>
                  <a:srgbClr val="9C610B"/>
                </a:solidFill>
                <a:latin typeface="Times New Roman"/>
                <a:cs typeface="Times New Roman"/>
              </a:defRPr>
            </a:lvl3pPr>
            <a:lvl4pPr marL="1333432" indent="0">
              <a:buNone/>
              <a:defRPr sz="3100">
                <a:solidFill>
                  <a:srgbClr val="9C610B"/>
                </a:solidFill>
                <a:latin typeface="Times New Roman"/>
                <a:cs typeface="Times New Roman"/>
              </a:defRPr>
            </a:lvl4pPr>
            <a:lvl5pPr marL="1777909" indent="0">
              <a:buNone/>
              <a:defRPr sz="3100">
                <a:solidFill>
                  <a:srgbClr val="9C610B"/>
                </a:solidFill>
                <a:latin typeface="Times New Roman"/>
                <a:cs typeface="Times New Roman"/>
              </a:defRPr>
            </a:lvl5pPr>
          </a:lstStyle>
          <a:p>
            <a:pPr lvl="0"/>
            <a:r>
              <a:rPr lang="sv-SE" dirty="0" err="1"/>
              <a:t>Add</a:t>
            </a:r>
            <a:r>
              <a:rPr lang="sv-SE" dirty="0"/>
              <a:t> text</a:t>
            </a:r>
          </a:p>
        </p:txBody>
      </p:sp>
    </p:spTree>
    <p:extLst>
      <p:ext uri="{BB962C8B-B14F-4D97-AF65-F5344CB8AC3E}">
        <p14:creationId xmlns:p14="http://schemas.microsoft.com/office/powerpoint/2010/main" val="104103895"/>
      </p:ext>
    </p:extLst>
  </p:cSld>
  <p:clrMapOvr>
    <a:masterClrMapping/>
  </p:clrMapOvr>
  <p:transition spd="med"/>
  <p:extLst mod="1">
    <p:ext uri="{DCECCB84-F9BA-43D5-87BE-67443E8EF086}">
      <p15:sldGuideLst xmlns:p15="http://schemas.microsoft.com/office/powerpoint/2012/main">
        <p15:guide id="1" orient="horz" pos="3072" userDrawn="1">
          <p15:clr>
            <a:srgbClr val="FBAE40"/>
          </p15:clr>
        </p15:guide>
        <p15:guide id="2" pos="409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4" name="Platshållare för bild 3"/>
          <p:cNvSpPr>
            <a:spLocks noGrp="1"/>
          </p:cNvSpPr>
          <p:nvPr>
            <p:ph type="pic" sz="quarter" idx="10" hasCustomPrompt="1"/>
          </p:nvPr>
        </p:nvSpPr>
        <p:spPr>
          <a:xfrm>
            <a:off x="4405313" y="219075"/>
            <a:ext cx="4187825" cy="4657725"/>
          </a:xfrm>
        </p:spPr>
        <p:txBody>
          <a:bodyPr vert="horz"/>
          <a:lstStyle/>
          <a:p>
            <a:r>
              <a:rPr lang="sv-SE"/>
              <a:t>Image</a:t>
            </a:r>
          </a:p>
        </p:txBody>
      </p:sp>
      <p:sp>
        <p:nvSpPr>
          <p:cNvPr id="8" name="Platshållare för bild 3"/>
          <p:cNvSpPr>
            <a:spLocks noGrp="1"/>
          </p:cNvSpPr>
          <p:nvPr>
            <p:ph type="pic" sz="quarter" idx="11" hasCustomPrompt="1"/>
          </p:nvPr>
        </p:nvSpPr>
        <p:spPr>
          <a:xfrm>
            <a:off x="219076" y="219075"/>
            <a:ext cx="4186238" cy="4657725"/>
          </a:xfrm>
        </p:spPr>
        <p:txBody>
          <a:bodyPr vert="horz"/>
          <a:lstStyle/>
          <a:p>
            <a:r>
              <a:rPr lang="sv-SE"/>
              <a:t>Image</a:t>
            </a:r>
          </a:p>
        </p:txBody>
      </p:sp>
      <p:sp>
        <p:nvSpPr>
          <p:cNvPr id="9" name="Platshållare för bild 3"/>
          <p:cNvSpPr>
            <a:spLocks noGrp="1"/>
          </p:cNvSpPr>
          <p:nvPr>
            <p:ph type="pic" sz="quarter" idx="12" hasCustomPrompt="1"/>
          </p:nvPr>
        </p:nvSpPr>
        <p:spPr>
          <a:xfrm>
            <a:off x="8593137" y="219075"/>
            <a:ext cx="4187825" cy="4657725"/>
          </a:xfrm>
        </p:spPr>
        <p:txBody>
          <a:bodyPr vert="horz"/>
          <a:lstStyle/>
          <a:p>
            <a:r>
              <a:rPr lang="sv-SE"/>
              <a:t>Image</a:t>
            </a:r>
          </a:p>
        </p:txBody>
      </p:sp>
      <p:sp>
        <p:nvSpPr>
          <p:cNvPr id="5" name="Platshållare för bild 3"/>
          <p:cNvSpPr>
            <a:spLocks noGrp="1"/>
          </p:cNvSpPr>
          <p:nvPr>
            <p:ph type="pic" sz="quarter" idx="13" hasCustomPrompt="1"/>
          </p:nvPr>
        </p:nvSpPr>
        <p:spPr>
          <a:xfrm>
            <a:off x="4405313" y="4876800"/>
            <a:ext cx="4187825" cy="4654550"/>
          </a:xfrm>
        </p:spPr>
        <p:txBody>
          <a:bodyPr vert="horz"/>
          <a:lstStyle/>
          <a:p>
            <a:r>
              <a:rPr lang="sv-SE"/>
              <a:t>Image</a:t>
            </a:r>
          </a:p>
        </p:txBody>
      </p:sp>
      <p:sp>
        <p:nvSpPr>
          <p:cNvPr id="6" name="Platshållare för bild 3"/>
          <p:cNvSpPr>
            <a:spLocks noGrp="1"/>
          </p:cNvSpPr>
          <p:nvPr>
            <p:ph type="pic" sz="quarter" idx="14" hasCustomPrompt="1"/>
          </p:nvPr>
        </p:nvSpPr>
        <p:spPr>
          <a:xfrm>
            <a:off x="219076" y="4876800"/>
            <a:ext cx="4186238" cy="4654550"/>
          </a:xfrm>
        </p:spPr>
        <p:txBody>
          <a:bodyPr vert="horz"/>
          <a:lstStyle/>
          <a:p>
            <a:r>
              <a:rPr lang="sv-SE"/>
              <a:t>Image</a:t>
            </a:r>
          </a:p>
        </p:txBody>
      </p:sp>
      <p:sp>
        <p:nvSpPr>
          <p:cNvPr id="7" name="Platshållare för bild 3"/>
          <p:cNvSpPr>
            <a:spLocks noGrp="1"/>
          </p:cNvSpPr>
          <p:nvPr>
            <p:ph type="pic" sz="quarter" idx="15" hasCustomPrompt="1"/>
          </p:nvPr>
        </p:nvSpPr>
        <p:spPr>
          <a:xfrm>
            <a:off x="8593137" y="4876800"/>
            <a:ext cx="4187825" cy="4654550"/>
          </a:xfrm>
        </p:spPr>
        <p:txBody>
          <a:bodyPr vert="horz"/>
          <a:lstStyle/>
          <a:p>
            <a:r>
              <a:rPr lang="sv-SE"/>
              <a:t>Image</a:t>
            </a:r>
          </a:p>
        </p:txBody>
      </p:sp>
    </p:spTree>
    <p:extLst>
      <p:ext uri="{BB962C8B-B14F-4D97-AF65-F5344CB8AC3E}">
        <p14:creationId xmlns:p14="http://schemas.microsoft.com/office/powerpoint/2010/main" val="30317515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llage + text">
    <p:spTree>
      <p:nvGrpSpPr>
        <p:cNvPr id="1" name=""/>
        <p:cNvGrpSpPr/>
        <p:nvPr/>
      </p:nvGrpSpPr>
      <p:grpSpPr>
        <a:xfrm>
          <a:off x="0" y="0"/>
          <a:ext cx="0" cy="0"/>
          <a:chOff x="0" y="0"/>
          <a:chExt cx="0" cy="0"/>
        </a:xfrm>
      </p:grpSpPr>
      <p:sp>
        <p:nvSpPr>
          <p:cNvPr id="29" name="Platshållare för bild 3"/>
          <p:cNvSpPr>
            <a:spLocks noGrp="1"/>
          </p:cNvSpPr>
          <p:nvPr>
            <p:ph type="pic" sz="quarter" idx="10" hasCustomPrompt="1"/>
          </p:nvPr>
        </p:nvSpPr>
        <p:spPr>
          <a:xfrm>
            <a:off x="4405313" y="219075"/>
            <a:ext cx="4187825" cy="4657725"/>
          </a:xfrm>
        </p:spPr>
        <p:txBody>
          <a:bodyPr vert="horz"/>
          <a:lstStyle/>
          <a:p>
            <a:r>
              <a:rPr lang="sv-SE"/>
              <a:t>Image</a:t>
            </a:r>
          </a:p>
        </p:txBody>
      </p:sp>
      <p:sp>
        <p:nvSpPr>
          <p:cNvPr id="30" name="Platshållare för bild 3"/>
          <p:cNvSpPr>
            <a:spLocks noGrp="1"/>
          </p:cNvSpPr>
          <p:nvPr>
            <p:ph type="pic" sz="quarter" idx="11" hasCustomPrompt="1"/>
          </p:nvPr>
        </p:nvSpPr>
        <p:spPr>
          <a:xfrm>
            <a:off x="219076" y="219075"/>
            <a:ext cx="4186238" cy="4657725"/>
          </a:xfrm>
        </p:spPr>
        <p:txBody>
          <a:bodyPr vert="horz"/>
          <a:lstStyle/>
          <a:p>
            <a:r>
              <a:rPr lang="sv-SE"/>
              <a:t>Image</a:t>
            </a:r>
          </a:p>
        </p:txBody>
      </p:sp>
      <p:sp>
        <p:nvSpPr>
          <p:cNvPr id="31" name="Platshållare för bild 3"/>
          <p:cNvSpPr>
            <a:spLocks noGrp="1"/>
          </p:cNvSpPr>
          <p:nvPr>
            <p:ph type="pic" sz="quarter" idx="12" hasCustomPrompt="1"/>
          </p:nvPr>
        </p:nvSpPr>
        <p:spPr>
          <a:xfrm>
            <a:off x="8593137" y="219075"/>
            <a:ext cx="4187825" cy="4657725"/>
          </a:xfrm>
        </p:spPr>
        <p:txBody>
          <a:bodyPr vert="horz"/>
          <a:lstStyle/>
          <a:p>
            <a:r>
              <a:rPr lang="sv-SE"/>
              <a:t>Image</a:t>
            </a:r>
          </a:p>
        </p:txBody>
      </p:sp>
      <p:sp>
        <p:nvSpPr>
          <p:cNvPr id="32" name="Platshållare för bild 3"/>
          <p:cNvSpPr>
            <a:spLocks noGrp="1"/>
          </p:cNvSpPr>
          <p:nvPr>
            <p:ph type="pic" sz="quarter" idx="14" hasCustomPrompt="1"/>
          </p:nvPr>
        </p:nvSpPr>
        <p:spPr>
          <a:xfrm>
            <a:off x="219076" y="4876800"/>
            <a:ext cx="4186238" cy="4654550"/>
          </a:xfrm>
        </p:spPr>
        <p:txBody>
          <a:bodyPr vert="horz"/>
          <a:lstStyle/>
          <a:p>
            <a:r>
              <a:rPr lang="sv-SE"/>
              <a:t>Image</a:t>
            </a:r>
          </a:p>
        </p:txBody>
      </p:sp>
      <p:sp>
        <p:nvSpPr>
          <p:cNvPr id="33" name="Platshållare för bild 3"/>
          <p:cNvSpPr>
            <a:spLocks noGrp="1"/>
          </p:cNvSpPr>
          <p:nvPr>
            <p:ph type="pic" sz="quarter" idx="15" hasCustomPrompt="1"/>
          </p:nvPr>
        </p:nvSpPr>
        <p:spPr>
          <a:xfrm>
            <a:off x="8593137" y="4876800"/>
            <a:ext cx="4187825" cy="4654550"/>
          </a:xfrm>
        </p:spPr>
        <p:txBody>
          <a:bodyPr vert="horz"/>
          <a:lstStyle/>
          <a:p>
            <a:r>
              <a:rPr lang="sv-SE"/>
              <a:t>Image</a:t>
            </a:r>
          </a:p>
        </p:txBody>
      </p:sp>
      <p:sp>
        <p:nvSpPr>
          <p:cNvPr id="34" name="Rektangel 33"/>
          <p:cNvSpPr/>
          <p:nvPr userDrawn="1"/>
        </p:nvSpPr>
        <p:spPr>
          <a:xfrm>
            <a:off x="4405312" y="4876800"/>
            <a:ext cx="4192585" cy="465455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35" name="Platshållare för text 2"/>
          <p:cNvSpPr>
            <a:spLocks noGrp="1"/>
          </p:cNvSpPr>
          <p:nvPr>
            <p:ph type="body" sz="quarter" idx="20" hasCustomPrompt="1"/>
          </p:nvPr>
        </p:nvSpPr>
        <p:spPr>
          <a:xfrm>
            <a:off x="4408487" y="6020375"/>
            <a:ext cx="4186238" cy="1533747"/>
          </a:xfrm>
        </p:spPr>
        <p:txBody>
          <a:bodyPr lIns="612000" rIns="612000" anchor="ctr" anchorCtr="0">
            <a:spAutoFit/>
          </a:bodyPr>
          <a:lstStyle>
            <a:lvl1pPr marL="0" indent="0">
              <a:lnSpc>
                <a:spcPct val="100000"/>
              </a:lnSpc>
              <a:buNone/>
              <a:defRPr sz="3100" kern="1200" baseline="0">
                <a:solidFill>
                  <a:schemeClr val="bg1"/>
                </a:solidFill>
                <a:latin typeface="Times New Roman" charset="0"/>
              </a:defRPr>
            </a:lvl1pPr>
            <a:lvl2pPr indent="0">
              <a:lnSpc>
                <a:spcPct val="100000"/>
              </a:lnSpc>
              <a:defRPr sz="3100" kern="1200" baseline="0">
                <a:latin typeface="Times New Roman" charset="0"/>
              </a:defRPr>
            </a:lvl2pPr>
            <a:lvl3pPr indent="0">
              <a:lnSpc>
                <a:spcPct val="100000"/>
              </a:lnSpc>
              <a:defRPr sz="3100" kern="1200" baseline="0">
                <a:latin typeface="Times New Roman" charset="0"/>
              </a:defRPr>
            </a:lvl3pPr>
            <a:lvl4pPr indent="0">
              <a:lnSpc>
                <a:spcPct val="100000"/>
              </a:lnSpc>
              <a:defRPr sz="3100" kern="1200" baseline="0">
                <a:latin typeface="Times New Roman" charset="0"/>
              </a:defRPr>
            </a:lvl4pPr>
            <a:lvl5pPr indent="0">
              <a:lnSpc>
                <a:spcPct val="100000"/>
              </a:lnSpc>
              <a:defRPr sz="3100" kern="1200" baseline="0">
                <a:latin typeface="Times New Roman" charset="0"/>
              </a:defRPr>
            </a:lvl5pPr>
          </a:lstStyle>
          <a:p>
            <a:pPr lvl="0"/>
            <a:r>
              <a:rPr lang="sv-SE" dirty="0" err="1"/>
              <a:t>Use</a:t>
            </a:r>
            <a:r>
              <a:rPr lang="sv-SE" dirty="0"/>
              <a:t> </a:t>
            </a:r>
            <a:r>
              <a:rPr lang="sv-SE" dirty="0" err="1"/>
              <a:t>this</a:t>
            </a:r>
            <a:r>
              <a:rPr lang="sv-SE" dirty="0"/>
              <a:t> template </a:t>
            </a:r>
            <a:r>
              <a:rPr lang="sv-SE" dirty="0" err="1"/>
              <a:t>when</a:t>
            </a:r>
            <a:r>
              <a:rPr lang="sv-SE" dirty="0"/>
              <a:t> </a:t>
            </a:r>
            <a:r>
              <a:rPr lang="sv-SE" dirty="0" err="1"/>
              <a:t>you</a:t>
            </a:r>
            <a:r>
              <a:rPr lang="sv-SE" dirty="0"/>
              <a:t> </a:t>
            </a:r>
            <a:r>
              <a:rPr lang="sv-SE" dirty="0" err="1"/>
              <a:t>need</a:t>
            </a:r>
            <a:r>
              <a:rPr lang="sv-SE" dirty="0"/>
              <a:t> text in a collage</a:t>
            </a:r>
          </a:p>
        </p:txBody>
      </p:sp>
    </p:spTree>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69429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50241" y="9040146"/>
            <a:ext cx="3034453" cy="519288"/>
          </a:xfrm>
          <a:prstGeom prst="rect">
            <a:avLst/>
          </a:prstGeom>
        </p:spPr>
        <p:txBody>
          <a:bodyPr lIns="109463" tIns="54731" rIns="109463" bIns="54731"/>
          <a:lstStyle/>
          <a:p>
            <a:fld id="{AECA323A-8584-4A3F-936F-B7919388ED02}" type="datetime1">
              <a:rPr lang="sv-SE" smtClean="0">
                <a:solidFill>
                  <a:prstClr val="black">
                    <a:tint val="75000"/>
                  </a:prstClr>
                </a:solidFill>
              </a:rPr>
              <a:t>2019-03-21</a:t>
            </a:fld>
            <a:endParaRPr lang="sv-SE">
              <a:solidFill>
                <a:prstClr val="black">
                  <a:tint val="75000"/>
                </a:prstClr>
              </a:solidFill>
            </a:endParaRPr>
          </a:p>
        </p:txBody>
      </p:sp>
      <p:sp>
        <p:nvSpPr>
          <p:cNvPr id="5" name="Platshållare för sidfot 4"/>
          <p:cNvSpPr>
            <a:spLocks noGrp="1"/>
          </p:cNvSpPr>
          <p:nvPr>
            <p:ph type="ftr" sz="quarter" idx="11"/>
          </p:nvPr>
        </p:nvSpPr>
        <p:spPr>
          <a:xfrm>
            <a:off x="4443307" y="9040146"/>
            <a:ext cx="4118187" cy="519288"/>
          </a:xfrm>
          <a:prstGeom prst="rect">
            <a:avLst/>
          </a:prstGeom>
        </p:spPr>
        <p:txBody>
          <a:bodyPr lIns="109463" tIns="54731" rIns="109463" bIns="54731"/>
          <a:lstStyle/>
          <a:p>
            <a:r>
              <a:rPr lang="en-US">
                <a:solidFill>
                  <a:prstClr val="black">
                    <a:tint val="75000"/>
                  </a:prstClr>
                </a:solidFill>
              </a:rPr>
              <a:t>Ulrica Englund Johansson Associate Prof PhD Research Coordinator WCMM LU  ulrica.englund_johansson@med.lu.se  </a:t>
            </a:r>
            <a:endParaRPr lang="sv-SE">
              <a:solidFill>
                <a:prstClr val="black">
                  <a:tint val="75000"/>
                </a:prstClr>
              </a:solidFill>
            </a:endParaRPr>
          </a:p>
        </p:txBody>
      </p:sp>
      <p:sp>
        <p:nvSpPr>
          <p:cNvPr id="6" name="Platshållare för bildnummer 5"/>
          <p:cNvSpPr>
            <a:spLocks noGrp="1"/>
          </p:cNvSpPr>
          <p:nvPr>
            <p:ph type="sldNum" sz="quarter" idx="12"/>
          </p:nvPr>
        </p:nvSpPr>
        <p:spPr>
          <a:xfrm>
            <a:off x="9320107" y="9040146"/>
            <a:ext cx="3034453" cy="519288"/>
          </a:xfrm>
          <a:prstGeom prst="rect">
            <a:avLst/>
          </a:prstGeom>
        </p:spPr>
        <p:txBody>
          <a:bodyPr lIns="109463" tIns="54731" rIns="109463" bIns="54731"/>
          <a:lstStyle/>
          <a:p>
            <a:fld id="{A73E07DE-0A4B-5C4F-AD88-08AD27E2AE49}" type="slidenum">
              <a:rPr lang="sv-SE" smtClean="0">
                <a:solidFill>
                  <a:prstClr val="black">
                    <a:tint val="75000"/>
                  </a:prstClr>
                </a:solidFill>
              </a:rPr>
              <a:pPr/>
              <a:t>‹#›</a:t>
            </a:fld>
            <a:endParaRPr lang="sv-SE">
              <a:solidFill>
                <a:prstClr val="black">
                  <a:tint val="75000"/>
                </a:prstClr>
              </a:solidFill>
            </a:endParaRPr>
          </a:p>
        </p:txBody>
      </p:sp>
      <p:pic>
        <p:nvPicPr>
          <p:cNvPr id="7" name="Bildobjekt 6"/>
          <p:cNvPicPr>
            <a:picLocks noChangeAspect="1"/>
          </p:cNvPicPr>
          <p:nvPr userDrawn="1"/>
        </p:nvPicPr>
        <p:blipFill rotWithShape="1">
          <a:blip r:embed="rId2">
            <a:extLst>
              <a:ext uri="{28A0092B-C50C-407E-A947-70E740481C1C}">
                <a14:useLocalDpi xmlns:a14="http://schemas.microsoft.com/office/drawing/2010/main" val="0"/>
              </a:ext>
            </a:extLst>
          </a:blip>
          <a:srcRect t="12046" r="30077" b="23953"/>
          <a:stretch/>
        </p:blipFill>
        <p:spPr bwMode="auto">
          <a:xfrm>
            <a:off x="5580698" y="0"/>
            <a:ext cx="7424103" cy="9781208"/>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7609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92B9B7-29F3-450C-8764-C4A15F9A1DC7}"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53C4AE-C7C3-4B8C-A4C0-36B19E92565D}" type="slidenum">
              <a:rPr lang="en-US" smtClean="0"/>
              <a:t>‹#›</a:t>
            </a:fld>
            <a:endParaRPr lang="en-US"/>
          </a:p>
        </p:txBody>
      </p:sp>
    </p:spTree>
    <p:extLst>
      <p:ext uri="{BB962C8B-B14F-4D97-AF65-F5344CB8AC3E}">
        <p14:creationId xmlns:p14="http://schemas.microsoft.com/office/powerpoint/2010/main" val="3560069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pic>
        <p:nvPicPr>
          <p:cNvPr id="19" name="Bildobjekt 18" descr="dsc_0087.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21936" y="217841"/>
            <a:ext cx="12562652" cy="9310611"/>
          </a:xfrm>
          <a:prstGeom prst="rect">
            <a:avLst/>
          </a:prstGeom>
        </p:spPr>
      </p:pic>
      <p:sp>
        <p:nvSpPr>
          <p:cNvPr id="3" name="Rektangel 2"/>
          <p:cNvSpPr/>
          <p:nvPr userDrawn="1"/>
        </p:nvSpPr>
        <p:spPr>
          <a:xfrm>
            <a:off x="135626" y="123307"/>
            <a:ext cx="4648315" cy="2937993"/>
          </a:xfrm>
          <a:custGeom>
            <a:avLst/>
            <a:gdLst>
              <a:gd name="connsiteX0" fmla="*/ 0 w 4488028"/>
              <a:gd name="connsiteY0" fmla="*/ 0 h 2937993"/>
              <a:gd name="connsiteX1" fmla="*/ 4488028 w 4488028"/>
              <a:gd name="connsiteY1" fmla="*/ 0 h 2937993"/>
              <a:gd name="connsiteX2" fmla="*/ 4488028 w 4488028"/>
              <a:gd name="connsiteY2" fmla="*/ 2937993 h 2937993"/>
              <a:gd name="connsiteX3" fmla="*/ 0 w 4488028"/>
              <a:gd name="connsiteY3" fmla="*/ 2937993 h 2937993"/>
              <a:gd name="connsiteX4" fmla="*/ 0 w 4488028"/>
              <a:gd name="connsiteY4" fmla="*/ 0 h 2937993"/>
              <a:gd name="connsiteX0" fmla="*/ 0 w 4488028"/>
              <a:gd name="connsiteY0" fmla="*/ 0 h 2937993"/>
              <a:gd name="connsiteX1" fmla="*/ 4488028 w 4488028"/>
              <a:gd name="connsiteY1" fmla="*/ 0 h 2937993"/>
              <a:gd name="connsiteX2" fmla="*/ 0 w 4488028"/>
              <a:gd name="connsiteY2" fmla="*/ 2937993 h 2937993"/>
              <a:gd name="connsiteX3" fmla="*/ 0 w 4488028"/>
              <a:gd name="connsiteY3" fmla="*/ 0 h 2937993"/>
            </a:gdLst>
            <a:ahLst/>
            <a:cxnLst>
              <a:cxn ang="0">
                <a:pos x="connsiteX0" y="connsiteY0"/>
              </a:cxn>
              <a:cxn ang="0">
                <a:pos x="connsiteX1" y="connsiteY1"/>
              </a:cxn>
              <a:cxn ang="0">
                <a:pos x="connsiteX2" y="connsiteY2"/>
              </a:cxn>
              <a:cxn ang="0">
                <a:pos x="connsiteX3" y="connsiteY3"/>
              </a:cxn>
            </a:cxnLst>
            <a:rect l="l" t="t" r="r" b="b"/>
            <a:pathLst>
              <a:path w="4488028" h="2937993">
                <a:moveTo>
                  <a:pt x="0" y="0"/>
                </a:moveTo>
                <a:lnTo>
                  <a:pt x="4488028" y="0"/>
                </a:lnTo>
                <a:lnTo>
                  <a:pt x="0" y="2937993"/>
                </a:lnTo>
                <a:lnTo>
                  <a:pt x="0" y="0"/>
                </a:lnTo>
                <a:close/>
              </a:path>
            </a:pathLst>
          </a:custGeom>
          <a:gradFill flip="none" rotWithShape="1">
            <a:gsLst>
              <a:gs pos="41000">
                <a:schemeClr val="bg1">
                  <a:alpha val="76000"/>
                </a:schemeClr>
              </a:gs>
              <a:gs pos="50000">
                <a:schemeClr val="bg1">
                  <a:alpha val="0"/>
                </a:schemeClr>
              </a:gs>
            </a:gsLst>
            <a:lin ang="348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2" name="Bildobjekt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4529" y="502489"/>
            <a:ext cx="948900" cy="1266889"/>
          </a:xfrm>
          <a:prstGeom prst="rect">
            <a:avLst/>
          </a:prstGeom>
        </p:spPr>
      </p:pic>
      <p:pic>
        <p:nvPicPr>
          <p:cNvPr id="13" name="Bildobjekt 12"/>
          <p:cNvPicPr>
            <a:picLocks noChangeAspect="1"/>
          </p:cNvPicPr>
          <p:nvPr userDrawn="1"/>
        </p:nvPicPr>
        <p:blipFill>
          <a:blip r:embed="rId4"/>
          <a:stretch>
            <a:fillRect/>
          </a:stretch>
        </p:blipFill>
        <p:spPr>
          <a:xfrm>
            <a:off x="7410177" y="2083774"/>
            <a:ext cx="5557632" cy="1872000"/>
          </a:xfrm>
          <a:prstGeom prst="rect">
            <a:avLst/>
          </a:prstGeom>
        </p:spPr>
      </p:pic>
      <p:sp>
        <p:nvSpPr>
          <p:cNvPr id="15" name="Shape 124"/>
          <p:cNvSpPr>
            <a:spLocks noGrp="1"/>
          </p:cNvSpPr>
          <p:nvPr>
            <p:ph type="title" hasCustomPrompt="1"/>
          </p:nvPr>
        </p:nvSpPr>
        <p:spPr>
          <a:xfrm>
            <a:off x="7690357" y="2342559"/>
            <a:ext cx="4813301" cy="779701"/>
          </a:xfrm>
          <a:prstGeom prst="rect">
            <a:avLst/>
          </a:prstGeom>
        </p:spPr>
        <p:txBody>
          <a:bodyPr wrap="square">
            <a:spAutoFit/>
          </a:bodyPr>
          <a:lstStyle>
            <a:lvl1pPr>
              <a:defRPr sz="4100">
                <a:solidFill>
                  <a:schemeClr val="accent1"/>
                </a:solidFill>
              </a:defRPr>
            </a:lvl1pPr>
          </a:lstStyle>
          <a:p>
            <a:r>
              <a:rPr lang="sv-SE" sz="4400" dirty="0" err="1">
                <a:solidFill>
                  <a:srgbClr val="9C610B"/>
                </a:solidFill>
                <a:latin typeface="Times New Roman"/>
                <a:cs typeface="Times New Roman"/>
              </a:rPr>
              <a:t>Add</a:t>
            </a:r>
            <a:r>
              <a:rPr lang="sv-SE" sz="4400" dirty="0">
                <a:solidFill>
                  <a:srgbClr val="9C610B"/>
                </a:solidFill>
                <a:latin typeface="Times New Roman"/>
                <a:cs typeface="Times New Roman"/>
              </a:rPr>
              <a:t> </a:t>
            </a:r>
            <a:r>
              <a:rPr lang="sv-SE" sz="4400" dirty="0" err="1">
                <a:solidFill>
                  <a:srgbClr val="9C610B"/>
                </a:solidFill>
                <a:latin typeface="Times New Roman"/>
                <a:cs typeface="Times New Roman"/>
              </a:rPr>
              <a:t>title</a:t>
            </a:r>
            <a:endParaRPr sz="4400" dirty="0">
              <a:solidFill>
                <a:srgbClr val="9C610B"/>
              </a:solidFill>
              <a:latin typeface="Times New Roman"/>
              <a:cs typeface="Times New Roman"/>
            </a:endParaRPr>
          </a:p>
        </p:txBody>
      </p:sp>
      <p:cxnSp>
        <p:nvCxnSpPr>
          <p:cNvPr id="16" name="Rak 15"/>
          <p:cNvCxnSpPr/>
          <p:nvPr userDrawn="1"/>
        </p:nvCxnSpPr>
        <p:spPr>
          <a:xfrm>
            <a:off x="7690358" y="3177247"/>
            <a:ext cx="5094230" cy="0"/>
          </a:xfrm>
          <a:prstGeom prst="line">
            <a:avLst/>
          </a:prstGeom>
          <a:noFill/>
          <a:ln w="9525" cap="flat" cmpd="sng">
            <a:solidFill>
              <a:srgbClr val="9C610B"/>
            </a:solidFill>
            <a:prstDash val="solid"/>
            <a:miter lim="400000"/>
          </a:ln>
          <a:effectLst/>
          <a:sp3d/>
        </p:spPr>
        <p:style>
          <a:lnRef idx="0">
            <a:scrgbClr r="0" g="0" b="0"/>
          </a:lnRef>
          <a:fillRef idx="0">
            <a:scrgbClr r="0" g="0" b="0"/>
          </a:fillRef>
          <a:effectRef idx="0">
            <a:scrgbClr r="0" g="0" b="0"/>
          </a:effectRef>
          <a:fontRef idx="none"/>
        </p:style>
      </p:cxnSp>
      <p:sp>
        <p:nvSpPr>
          <p:cNvPr id="18" name="Platshållare för text 7"/>
          <p:cNvSpPr>
            <a:spLocks noGrp="1"/>
          </p:cNvSpPr>
          <p:nvPr>
            <p:ph type="body" sz="quarter" idx="10" hasCustomPrompt="1"/>
          </p:nvPr>
        </p:nvSpPr>
        <p:spPr>
          <a:xfrm>
            <a:off x="7691170" y="3316694"/>
            <a:ext cx="4635500" cy="442877"/>
          </a:xfrm>
        </p:spPr>
        <p:txBody>
          <a:bodyPr vert="horz"/>
          <a:lstStyle>
            <a:lvl1pPr marL="0" indent="0">
              <a:buNone/>
              <a:defRPr sz="1400" b="1" kern="1200" cap="all" spc="100" baseline="0">
                <a:solidFill>
                  <a:schemeClr val="accent1"/>
                </a:solidFill>
              </a:defRPr>
            </a:lvl1pPr>
          </a:lstStyle>
          <a:p>
            <a:pPr lvl="0"/>
            <a:r>
              <a:rPr lang="sv-SE" dirty="0" err="1"/>
              <a:t>Add</a:t>
            </a:r>
            <a:r>
              <a:rPr lang="sv-SE" dirty="0"/>
              <a:t> </a:t>
            </a:r>
            <a:r>
              <a:rPr lang="sv-SE" dirty="0" err="1"/>
              <a:t>subtitle</a:t>
            </a:r>
            <a:endParaRPr lang="sv-SE" dirty="0"/>
          </a:p>
        </p:txBody>
      </p:sp>
      <p:pic>
        <p:nvPicPr>
          <p:cNvPr id="10" name="Bildobjekt 9"/>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864995" y="5902959"/>
            <a:ext cx="4139803" cy="3864631"/>
          </a:xfrm>
          <a:prstGeom prst="rect">
            <a:avLst/>
          </a:prstGeom>
        </p:spPr>
      </p:pic>
    </p:spTree>
    <p:extLst>
      <p:ext uri="{BB962C8B-B14F-4D97-AF65-F5344CB8AC3E}">
        <p14:creationId xmlns:p14="http://schemas.microsoft.com/office/powerpoint/2010/main" val="395715047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2B9B7-29F3-450C-8764-C4A15F9A1DC7}"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53C4AE-C7C3-4B8C-A4C0-36B19E92565D}" type="slidenum">
              <a:rPr lang="en-US" smtClean="0"/>
              <a:t>‹#›</a:t>
            </a:fld>
            <a:endParaRPr lang="en-US"/>
          </a:p>
        </p:txBody>
      </p:sp>
    </p:spTree>
    <p:extLst>
      <p:ext uri="{BB962C8B-B14F-4D97-AF65-F5344CB8AC3E}">
        <p14:creationId xmlns:p14="http://schemas.microsoft.com/office/powerpoint/2010/main" val="706559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92B9B7-29F3-450C-8764-C4A15F9A1DC7}"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53C4AE-C7C3-4B8C-A4C0-36B19E92565D}" type="slidenum">
              <a:rPr lang="en-US" smtClean="0"/>
              <a:t>‹#›</a:t>
            </a:fld>
            <a:endParaRPr lang="en-US"/>
          </a:p>
        </p:txBody>
      </p:sp>
    </p:spTree>
    <p:extLst>
      <p:ext uri="{BB962C8B-B14F-4D97-AF65-F5344CB8AC3E}">
        <p14:creationId xmlns:p14="http://schemas.microsoft.com/office/powerpoint/2010/main" val="3445709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92B9B7-29F3-450C-8764-C4A15F9A1DC7}" type="datetimeFigureOut">
              <a:rPr lang="en-US" smtClean="0"/>
              <a:t>3/21/2019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53C4AE-C7C3-4B8C-A4C0-36B19E92565D}" type="slidenum">
              <a:rPr lang="en-US" smtClean="0"/>
              <a:t>‹#›</a:t>
            </a:fld>
            <a:endParaRPr lang="en-US"/>
          </a:p>
        </p:txBody>
      </p:sp>
    </p:spTree>
    <p:extLst>
      <p:ext uri="{BB962C8B-B14F-4D97-AF65-F5344CB8AC3E}">
        <p14:creationId xmlns:p14="http://schemas.microsoft.com/office/powerpoint/2010/main" val="2295618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92B9B7-29F3-450C-8764-C4A15F9A1DC7}" type="datetimeFigureOut">
              <a:rPr lang="en-US" smtClean="0"/>
              <a:t>3/21/2019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53C4AE-C7C3-4B8C-A4C0-36B19E92565D}" type="slidenum">
              <a:rPr lang="en-US" smtClean="0"/>
              <a:t>‹#›</a:t>
            </a:fld>
            <a:endParaRPr lang="en-US"/>
          </a:p>
        </p:txBody>
      </p:sp>
    </p:spTree>
    <p:extLst>
      <p:ext uri="{BB962C8B-B14F-4D97-AF65-F5344CB8AC3E}">
        <p14:creationId xmlns:p14="http://schemas.microsoft.com/office/powerpoint/2010/main" val="2391744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92B9B7-29F3-450C-8764-C4A15F9A1DC7}" type="datetimeFigureOut">
              <a:rPr lang="en-US" smtClean="0"/>
              <a:t>3/21/2019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53C4AE-C7C3-4B8C-A4C0-36B19E92565D}" type="slidenum">
              <a:rPr lang="en-US" smtClean="0"/>
              <a:t>‹#›</a:t>
            </a:fld>
            <a:endParaRPr lang="en-US"/>
          </a:p>
        </p:txBody>
      </p:sp>
    </p:spTree>
    <p:extLst>
      <p:ext uri="{BB962C8B-B14F-4D97-AF65-F5344CB8AC3E}">
        <p14:creationId xmlns:p14="http://schemas.microsoft.com/office/powerpoint/2010/main" val="35971258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2B9B7-29F3-450C-8764-C4A15F9A1DC7}" type="datetimeFigureOut">
              <a:rPr lang="en-US" smtClean="0"/>
              <a:t>3/21/2019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53C4AE-C7C3-4B8C-A4C0-36B19E92565D}" type="slidenum">
              <a:rPr lang="en-US" smtClean="0"/>
              <a:t>‹#›</a:t>
            </a:fld>
            <a:endParaRPr lang="en-US"/>
          </a:p>
        </p:txBody>
      </p:sp>
    </p:spTree>
    <p:extLst>
      <p:ext uri="{BB962C8B-B14F-4D97-AF65-F5344CB8AC3E}">
        <p14:creationId xmlns:p14="http://schemas.microsoft.com/office/powerpoint/2010/main" val="1800423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92B9B7-29F3-450C-8764-C4A15F9A1DC7}" type="datetimeFigureOut">
              <a:rPr lang="en-US" smtClean="0"/>
              <a:t>3/21/2019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53C4AE-C7C3-4B8C-A4C0-36B19E92565D}" type="slidenum">
              <a:rPr lang="en-US" smtClean="0"/>
              <a:t>‹#›</a:t>
            </a:fld>
            <a:endParaRPr lang="en-US"/>
          </a:p>
        </p:txBody>
      </p:sp>
    </p:spTree>
    <p:extLst>
      <p:ext uri="{BB962C8B-B14F-4D97-AF65-F5344CB8AC3E}">
        <p14:creationId xmlns:p14="http://schemas.microsoft.com/office/powerpoint/2010/main" val="526779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92B9B7-29F3-450C-8764-C4A15F9A1DC7}" type="datetimeFigureOut">
              <a:rPr lang="en-US" smtClean="0"/>
              <a:t>3/21/2019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53C4AE-C7C3-4B8C-A4C0-36B19E92565D}" type="slidenum">
              <a:rPr lang="en-US" smtClean="0"/>
              <a:t>‹#›</a:t>
            </a:fld>
            <a:endParaRPr lang="en-US"/>
          </a:p>
        </p:txBody>
      </p:sp>
    </p:spTree>
    <p:extLst>
      <p:ext uri="{BB962C8B-B14F-4D97-AF65-F5344CB8AC3E}">
        <p14:creationId xmlns:p14="http://schemas.microsoft.com/office/powerpoint/2010/main" val="3995103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2B9B7-29F3-450C-8764-C4A15F9A1DC7}"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53C4AE-C7C3-4B8C-A4C0-36B19E92565D}" type="slidenum">
              <a:rPr lang="en-US" smtClean="0"/>
              <a:t>‹#›</a:t>
            </a:fld>
            <a:endParaRPr lang="en-US"/>
          </a:p>
        </p:txBody>
      </p:sp>
    </p:spTree>
    <p:extLst>
      <p:ext uri="{BB962C8B-B14F-4D97-AF65-F5344CB8AC3E}">
        <p14:creationId xmlns:p14="http://schemas.microsoft.com/office/powerpoint/2010/main" val="3451761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8266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519113"/>
            <a:ext cx="8261350" cy="8266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2B9B7-29F3-450C-8764-C4A15F9A1DC7}"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53C4AE-C7C3-4B8C-A4C0-36B19E92565D}" type="slidenum">
              <a:rPr lang="en-US" smtClean="0"/>
              <a:t>‹#›</a:t>
            </a:fld>
            <a:endParaRPr lang="en-US"/>
          </a:p>
        </p:txBody>
      </p:sp>
    </p:spTree>
    <p:extLst>
      <p:ext uri="{BB962C8B-B14F-4D97-AF65-F5344CB8AC3E}">
        <p14:creationId xmlns:p14="http://schemas.microsoft.com/office/powerpoint/2010/main" val="2332119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v2 two lines">
    <p:spTree>
      <p:nvGrpSpPr>
        <p:cNvPr id="1" name=""/>
        <p:cNvGrpSpPr/>
        <p:nvPr/>
      </p:nvGrpSpPr>
      <p:grpSpPr>
        <a:xfrm>
          <a:off x="0" y="0"/>
          <a:ext cx="0" cy="0"/>
          <a:chOff x="0" y="0"/>
          <a:chExt cx="0" cy="0"/>
        </a:xfrm>
      </p:grpSpPr>
      <p:pic>
        <p:nvPicPr>
          <p:cNvPr id="10" name="Bildobjekt 9" descr="dsc_0087.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21936" y="217841"/>
            <a:ext cx="12562652" cy="9310611"/>
          </a:xfrm>
          <a:prstGeom prst="rect">
            <a:avLst/>
          </a:prstGeom>
        </p:spPr>
      </p:pic>
      <p:sp>
        <p:nvSpPr>
          <p:cNvPr id="11" name="Rektangel 2"/>
          <p:cNvSpPr/>
          <p:nvPr userDrawn="1"/>
        </p:nvSpPr>
        <p:spPr>
          <a:xfrm>
            <a:off x="135626" y="123307"/>
            <a:ext cx="4648315" cy="2937993"/>
          </a:xfrm>
          <a:custGeom>
            <a:avLst/>
            <a:gdLst>
              <a:gd name="connsiteX0" fmla="*/ 0 w 4488028"/>
              <a:gd name="connsiteY0" fmla="*/ 0 h 2937993"/>
              <a:gd name="connsiteX1" fmla="*/ 4488028 w 4488028"/>
              <a:gd name="connsiteY1" fmla="*/ 0 h 2937993"/>
              <a:gd name="connsiteX2" fmla="*/ 4488028 w 4488028"/>
              <a:gd name="connsiteY2" fmla="*/ 2937993 h 2937993"/>
              <a:gd name="connsiteX3" fmla="*/ 0 w 4488028"/>
              <a:gd name="connsiteY3" fmla="*/ 2937993 h 2937993"/>
              <a:gd name="connsiteX4" fmla="*/ 0 w 4488028"/>
              <a:gd name="connsiteY4" fmla="*/ 0 h 2937993"/>
              <a:gd name="connsiteX0" fmla="*/ 0 w 4488028"/>
              <a:gd name="connsiteY0" fmla="*/ 0 h 2937993"/>
              <a:gd name="connsiteX1" fmla="*/ 4488028 w 4488028"/>
              <a:gd name="connsiteY1" fmla="*/ 0 h 2937993"/>
              <a:gd name="connsiteX2" fmla="*/ 0 w 4488028"/>
              <a:gd name="connsiteY2" fmla="*/ 2937993 h 2937993"/>
              <a:gd name="connsiteX3" fmla="*/ 0 w 4488028"/>
              <a:gd name="connsiteY3" fmla="*/ 0 h 2937993"/>
            </a:gdLst>
            <a:ahLst/>
            <a:cxnLst>
              <a:cxn ang="0">
                <a:pos x="connsiteX0" y="connsiteY0"/>
              </a:cxn>
              <a:cxn ang="0">
                <a:pos x="connsiteX1" y="connsiteY1"/>
              </a:cxn>
              <a:cxn ang="0">
                <a:pos x="connsiteX2" y="connsiteY2"/>
              </a:cxn>
              <a:cxn ang="0">
                <a:pos x="connsiteX3" y="connsiteY3"/>
              </a:cxn>
            </a:cxnLst>
            <a:rect l="l" t="t" r="r" b="b"/>
            <a:pathLst>
              <a:path w="4488028" h="2937993">
                <a:moveTo>
                  <a:pt x="0" y="0"/>
                </a:moveTo>
                <a:lnTo>
                  <a:pt x="4488028" y="0"/>
                </a:lnTo>
                <a:lnTo>
                  <a:pt x="0" y="2937993"/>
                </a:lnTo>
                <a:lnTo>
                  <a:pt x="0" y="0"/>
                </a:lnTo>
                <a:close/>
              </a:path>
            </a:pathLst>
          </a:custGeom>
          <a:gradFill flip="none" rotWithShape="1">
            <a:gsLst>
              <a:gs pos="41000">
                <a:schemeClr val="bg1">
                  <a:alpha val="76000"/>
                </a:schemeClr>
              </a:gs>
              <a:gs pos="50000">
                <a:schemeClr val="bg1">
                  <a:alpha val="0"/>
                </a:schemeClr>
              </a:gs>
            </a:gsLst>
            <a:lin ang="348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3" name="Rektangel 2"/>
          <p:cNvSpPr/>
          <p:nvPr userDrawn="1"/>
        </p:nvSpPr>
        <p:spPr>
          <a:xfrm>
            <a:off x="5610035" y="2092006"/>
            <a:ext cx="7275600" cy="2520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2" name="Bildobjekt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4529" y="502489"/>
            <a:ext cx="948900" cy="1266889"/>
          </a:xfrm>
          <a:prstGeom prst="rect">
            <a:avLst/>
          </a:prstGeom>
        </p:spPr>
      </p:pic>
      <p:sp>
        <p:nvSpPr>
          <p:cNvPr id="15" name="Shape 124"/>
          <p:cNvSpPr>
            <a:spLocks noGrp="1"/>
          </p:cNvSpPr>
          <p:nvPr>
            <p:ph type="title" hasCustomPrompt="1"/>
          </p:nvPr>
        </p:nvSpPr>
        <p:spPr>
          <a:xfrm>
            <a:off x="5951862" y="2281602"/>
            <a:ext cx="6562831" cy="1405283"/>
          </a:xfrm>
          <a:prstGeom prst="rect">
            <a:avLst/>
          </a:prstGeom>
        </p:spPr>
        <p:txBody>
          <a:bodyPr wrap="square" anchor="t" anchorCtr="0">
            <a:noAutofit/>
          </a:bodyPr>
          <a:lstStyle>
            <a:lvl1pPr>
              <a:defRPr sz="4100" baseline="0">
                <a:solidFill>
                  <a:schemeClr val="accent1"/>
                </a:solidFill>
              </a:defRPr>
            </a:lvl1pPr>
          </a:lstStyle>
          <a:p>
            <a:r>
              <a:rPr lang="sv-SE" sz="4400" dirty="0" err="1">
                <a:solidFill>
                  <a:srgbClr val="9C610B"/>
                </a:solidFill>
                <a:latin typeface="Times New Roman"/>
                <a:cs typeface="Times New Roman"/>
              </a:rPr>
              <a:t>Title</a:t>
            </a:r>
            <a:r>
              <a:rPr lang="sv-SE" sz="4400" dirty="0">
                <a:solidFill>
                  <a:srgbClr val="9C610B"/>
                </a:solidFill>
                <a:latin typeface="Times New Roman"/>
                <a:cs typeface="Times New Roman"/>
              </a:rPr>
              <a:t> </a:t>
            </a:r>
            <a:r>
              <a:rPr lang="sv-SE" sz="4400" dirty="0" err="1">
                <a:solidFill>
                  <a:srgbClr val="9C610B"/>
                </a:solidFill>
                <a:latin typeface="Times New Roman"/>
                <a:cs typeface="Times New Roman"/>
              </a:rPr>
              <a:t>slide</a:t>
            </a:r>
            <a:r>
              <a:rPr lang="sv-SE" sz="4400" dirty="0">
                <a:solidFill>
                  <a:srgbClr val="9C610B"/>
                </a:solidFill>
                <a:latin typeface="Times New Roman"/>
                <a:cs typeface="Times New Roman"/>
              </a:rPr>
              <a:t> for </a:t>
            </a:r>
            <a:r>
              <a:rPr lang="sv-SE" sz="4400" dirty="0" err="1">
                <a:solidFill>
                  <a:srgbClr val="9C610B"/>
                </a:solidFill>
                <a:latin typeface="Times New Roman"/>
                <a:cs typeface="Times New Roman"/>
              </a:rPr>
              <a:t>longer</a:t>
            </a:r>
            <a:r>
              <a:rPr lang="sv-SE" sz="4400" dirty="0">
                <a:solidFill>
                  <a:srgbClr val="9C610B"/>
                </a:solidFill>
                <a:latin typeface="Times New Roman"/>
                <a:cs typeface="Times New Roman"/>
              </a:rPr>
              <a:t> </a:t>
            </a:r>
            <a:r>
              <a:rPr lang="sv-SE" sz="4400" dirty="0" err="1">
                <a:solidFill>
                  <a:srgbClr val="9C610B"/>
                </a:solidFill>
                <a:latin typeface="Times New Roman"/>
                <a:cs typeface="Times New Roman"/>
              </a:rPr>
              <a:t>headline</a:t>
            </a:r>
            <a:endParaRPr sz="4400" dirty="0">
              <a:solidFill>
                <a:srgbClr val="9C610B"/>
              </a:solidFill>
              <a:latin typeface="Times New Roman"/>
              <a:cs typeface="Times New Roman"/>
            </a:endParaRPr>
          </a:p>
        </p:txBody>
      </p:sp>
      <p:cxnSp>
        <p:nvCxnSpPr>
          <p:cNvPr id="16" name="Rak 15"/>
          <p:cNvCxnSpPr/>
          <p:nvPr userDrawn="1"/>
        </p:nvCxnSpPr>
        <p:spPr>
          <a:xfrm>
            <a:off x="5951863" y="3806179"/>
            <a:ext cx="6832725" cy="0"/>
          </a:xfrm>
          <a:prstGeom prst="line">
            <a:avLst/>
          </a:prstGeom>
          <a:noFill/>
          <a:ln w="9525" cap="flat" cmpd="sng">
            <a:solidFill>
              <a:srgbClr val="9C610B"/>
            </a:solidFill>
            <a:prstDash val="solid"/>
            <a:miter lim="400000"/>
          </a:ln>
          <a:effectLst/>
          <a:sp3d/>
        </p:spPr>
        <p:style>
          <a:lnRef idx="0">
            <a:scrgbClr r="0" g="0" b="0"/>
          </a:lnRef>
          <a:fillRef idx="0">
            <a:scrgbClr r="0" g="0" b="0"/>
          </a:fillRef>
          <a:effectRef idx="0">
            <a:scrgbClr r="0" g="0" b="0"/>
          </a:effectRef>
          <a:fontRef idx="none"/>
        </p:style>
      </p:cxnSp>
      <p:sp>
        <p:nvSpPr>
          <p:cNvPr id="18" name="Platshållare för text 7"/>
          <p:cNvSpPr>
            <a:spLocks noGrp="1"/>
          </p:cNvSpPr>
          <p:nvPr>
            <p:ph type="body" sz="quarter" idx="10" hasCustomPrompt="1"/>
          </p:nvPr>
        </p:nvSpPr>
        <p:spPr>
          <a:xfrm>
            <a:off x="5952675" y="3933295"/>
            <a:ext cx="4635500" cy="442877"/>
          </a:xfrm>
        </p:spPr>
        <p:txBody>
          <a:bodyPr vert="horz"/>
          <a:lstStyle>
            <a:lvl1pPr marL="0" indent="0">
              <a:buNone/>
              <a:defRPr sz="1400" b="1" kern="1200" cap="all" spc="100" baseline="0">
                <a:solidFill>
                  <a:schemeClr val="accent1"/>
                </a:solidFill>
              </a:defRPr>
            </a:lvl1pPr>
          </a:lstStyle>
          <a:p>
            <a:pPr lvl="0"/>
            <a:r>
              <a:rPr lang="sv-SE" dirty="0" err="1"/>
              <a:t>Add</a:t>
            </a:r>
            <a:r>
              <a:rPr lang="sv-SE" dirty="0"/>
              <a:t> </a:t>
            </a:r>
            <a:r>
              <a:rPr lang="sv-SE" dirty="0" err="1"/>
              <a:t>subtitle</a:t>
            </a:r>
            <a:endParaRPr lang="sv-SE" dirty="0"/>
          </a:p>
        </p:txBody>
      </p:sp>
      <p:pic>
        <p:nvPicPr>
          <p:cNvPr id="13" name="Bildobjekt 1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864995" y="5902959"/>
            <a:ext cx="4139803" cy="3864631"/>
          </a:xfrm>
          <a:prstGeom prst="rect">
            <a:avLst/>
          </a:prstGeom>
        </p:spPr>
      </p:pic>
    </p:spTree>
    <p:extLst>
      <p:ext uri="{BB962C8B-B14F-4D97-AF65-F5344CB8AC3E}">
        <p14:creationId xmlns:p14="http://schemas.microsoft.com/office/powerpoint/2010/main" val="315271841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pic>
        <p:nvPicPr>
          <p:cNvPr id="26" name="Bildobjekt 25"/>
          <p:cNvPicPr>
            <a:picLocks noChangeAspect="1"/>
          </p:cNvPicPr>
          <p:nvPr userDrawn="1"/>
        </p:nvPicPr>
        <p:blipFill rotWithShape="1">
          <a:blip r:embed="rId2" cstate="screen">
            <a:extLst>
              <a:ext uri="{28A0092B-C50C-407E-A947-70E740481C1C}">
                <a14:useLocalDpi xmlns:a14="http://schemas.microsoft.com/office/drawing/2010/main"/>
              </a:ext>
            </a:extLst>
          </a:blip>
          <a:srcRect r="47408"/>
          <a:stretch/>
        </p:blipFill>
        <p:spPr>
          <a:xfrm>
            <a:off x="426808" y="428984"/>
            <a:ext cx="1122208" cy="1375531"/>
          </a:xfrm>
          <a:prstGeom prst="rect">
            <a:avLst/>
          </a:prstGeom>
        </p:spPr>
      </p:pic>
      <p:pic>
        <p:nvPicPr>
          <p:cNvPr id="21" name="Bildobjekt 20"/>
          <p:cNvPicPr>
            <a:picLocks noChangeAspect="1"/>
          </p:cNvPicPr>
          <p:nvPr userDrawn="1"/>
        </p:nvPicPr>
        <p:blipFill>
          <a:blip r:embed="rId3"/>
          <a:stretch>
            <a:fillRect/>
          </a:stretch>
        </p:blipFill>
        <p:spPr>
          <a:xfrm>
            <a:off x="7410177" y="2083774"/>
            <a:ext cx="5557632" cy="1872000"/>
          </a:xfrm>
          <a:prstGeom prst="rect">
            <a:avLst/>
          </a:prstGeom>
        </p:spPr>
      </p:pic>
      <p:sp>
        <p:nvSpPr>
          <p:cNvPr id="22" name="Shape 124"/>
          <p:cNvSpPr>
            <a:spLocks noGrp="1"/>
          </p:cNvSpPr>
          <p:nvPr>
            <p:ph type="title" hasCustomPrompt="1"/>
          </p:nvPr>
        </p:nvSpPr>
        <p:spPr>
          <a:xfrm>
            <a:off x="7690357" y="2342559"/>
            <a:ext cx="4813301" cy="779701"/>
          </a:xfrm>
          <a:prstGeom prst="rect">
            <a:avLst/>
          </a:prstGeom>
        </p:spPr>
        <p:txBody>
          <a:bodyPr wrap="square">
            <a:spAutoFit/>
          </a:bodyPr>
          <a:lstStyle>
            <a:lvl1pPr>
              <a:defRPr sz="4100">
                <a:solidFill>
                  <a:schemeClr val="accent1"/>
                </a:solidFill>
                <a:latin typeface="Arial" panose="020B0604020202020204" pitchFamily="34" charset="0"/>
                <a:cs typeface="Arial" panose="020B0604020202020204" pitchFamily="34" charset="0"/>
              </a:defRPr>
            </a:lvl1pPr>
          </a:lstStyle>
          <a:p>
            <a:r>
              <a:rPr lang="sv-SE" sz="4400" dirty="0" err="1">
                <a:solidFill>
                  <a:srgbClr val="9C610B"/>
                </a:solidFill>
                <a:latin typeface="Times New Roman"/>
                <a:cs typeface="Times New Roman"/>
              </a:rPr>
              <a:t>Add</a:t>
            </a:r>
            <a:r>
              <a:rPr lang="sv-SE" sz="4400" dirty="0">
                <a:solidFill>
                  <a:srgbClr val="9C610B"/>
                </a:solidFill>
                <a:latin typeface="Times New Roman"/>
                <a:cs typeface="Times New Roman"/>
              </a:rPr>
              <a:t> </a:t>
            </a:r>
            <a:r>
              <a:rPr lang="sv-SE" sz="4400" dirty="0" err="1">
                <a:solidFill>
                  <a:srgbClr val="9C610B"/>
                </a:solidFill>
                <a:latin typeface="Times New Roman"/>
                <a:cs typeface="Times New Roman"/>
              </a:rPr>
              <a:t>title</a:t>
            </a:r>
            <a:endParaRPr sz="4400" dirty="0">
              <a:solidFill>
                <a:srgbClr val="9C610B"/>
              </a:solidFill>
              <a:latin typeface="Times New Roman"/>
              <a:cs typeface="Times New Roman"/>
            </a:endParaRPr>
          </a:p>
        </p:txBody>
      </p:sp>
      <p:cxnSp>
        <p:nvCxnSpPr>
          <p:cNvPr id="23" name="Rak 22"/>
          <p:cNvCxnSpPr/>
          <p:nvPr userDrawn="1"/>
        </p:nvCxnSpPr>
        <p:spPr>
          <a:xfrm>
            <a:off x="7690358" y="3177247"/>
            <a:ext cx="5094230" cy="0"/>
          </a:xfrm>
          <a:prstGeom prst="line">
            <a:avLst/>
          </a:prstGeom>
          <a:noFill/>
          <a:ln w="9525" cap="flat" cmpd="sng">
            <a:solidFill>
              <a:srgbClr val="9C610B"/>
            </a:solidFill>
            <a:prstDash val="solid"/>
            <a:miter lim="400000"/>
          </a:ln>
          <a:effectLst/>
          <a:sp3d/>
        </p:spPr>
        <p:style>
          <a:lnRef idx="0">
            <a:scrgbClr r="0" g="0" b="0"/>
          </a:lnRef>
          <a:fillRef idx="0">
            <a:scrgbClr r="0" g="0" b="0"/>
          </a:fillRef>
          <a:effectRef idx="0">
            <a:scrgbClr r="0" g="0" b="0"/>
          </a:effectRef>
          <a:fontRef idx="none"/>
        </p:style>
      </p:cxnSp>
      <p:sp>
        <p:nvSpPr>
          <p:cNvPr id="24" name="Platshållare för text 7"/>
          <p:cNvSpPr>
            <a:spLocks noGrp="1"/>
          </p:cNvSpPr>
          <p:nvPr>
            <p:ph type="body" sz="quarter" idx="10" hasCustomPrompt="1"/>
          </p:nvPr>
        </p:nvSpPr>
        <p:spPr>
          <a:xfrm>
            <a:off x="7691170" y="3316694"/>
            <a:ext cx="4635500" cy="442877"/>
          </a:xfrm>
        </p:spPr>
        <p:txBody>
          <a:bodyPr vert="horz"/>
          <a:lstStyle>
            <a:lvl1pPr marL="0" indent="0">
              <a:buNone/>
              <a:defRPr sz="1400" b="1" kern="1200" cap="none" spc="100" baseline="0">
                <a:solidFill>
                  <a:schemeClr val="accent1"/>
                </a:solidFill>
              </a:defRPr>
            </a:lvl1pPr>
          </a:lstStyle>
          <a:p>
            <a:pPr lvl="0"/>
            <a:r>
              <a:rPr lang="sv-SE" dirty="0" err="1"/>
              <a:t>Add</a:t>
            </a:r>
            <a:r>
              <a:rPr lang="sv-SE" dirty="0"/>
              <a:t> </a:t>
            </a:r>
            <a:r>
              <a:rPr lang="sv-SE" dirty="0" err="1"/>
              <a:t>subtitle</a:t>
            </a:r>
            <a:endParaRPr lang="sv-SE" dirty="0"/>
          </a:p>
        </p:txBody>
      </p:sp>
      <p:pic>
        <p:nvPicPr>
          <p:cNvPr id="9" name="Bildobjekt 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864995" y="5902959"/>
            <a:ext cx="4139803" cy="3864631"/>
          </a:xfrm>
          <a:prstGeom prst="rect">
            <a:avLst/>
          </a:prstGeom>
        </p:spPr>
      </p:pic>
      <p:pic>
        <p:nvPicPr>
          <p:cNvPr id="2050" name="Picture 2" descr="front picture"/>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26808" y="2342559"/>
            <a:ext cx="5433215" cy="571119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5038609" y="742258"/>
            <a:ext cx="8636933" cy="677108"/>
          </a:xfrm>
          <a:prstGeom prst="rect">
            <a:avLst/>
          </a:prstGeom>
        </p:spPr>
        <p:txBody>
          <a:bodyPr wrap="square">
            <a:spAutoFit/>
          </a:bodyPr>
          <a:lstStyle/>
          <a:p>
            <a:r>
              <a:rPr lang="en-US" sz="2400" b="1">
                <a:solidFill>
                  <a:srgbClr val="9C6114"/>
                </a:solidFill>
                <a:latin typeface="Adobe Garamond Pro" pitchFamily="18" charset="0"/>
              </a:rPr>
              <a:t>Wallenberg Centre for Molecular Medicine</a:t>
            </a:r>
          </a:p>
          <a:p>
            <a:r>
              <a:rPr lang="en-US" sz="1400" b="1">
                <a:solidFill>
                  <a:srgbClr val="9C6114"/>
                </a:solidFill>
              </a:rPr>
              <a:t>FACULTY OF MEDICINE | LUND UNIVERSITY</a:t>
            </a:r>
            <a:endParaRPr lang="sv-SE" sz="1400" b="1">
              <a:solidFill>
                <a:srgbClr val="9C6114"/>
              </a:solidFill>
            </a:endParaRPr>
          </a:p>
        </p:txBody>
      </p:sp>
      <p:pic>
        <p:nvPicPr>
          <p:cNvPr id="12" name="Picture 3" descr="C:\Users\mphy-uen\Desktop\Andrea\KAW Logotype LargeEnglish.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13185" y="521591"/>
            <a:ext cx="2231670" cy="1282924"/>
          </a:xfrm>
          <a:prstGeom prst="rect">
            <a:avLst/>
          </a:prstGeom>
          <a:noFill/>
          <a:effectLst>
            <a:outerShdw blurRad="50800" dist="50800" dir="5400000" algn="ctr" rotWithShape="0">
              <a:srgbClr val="FFFF00">
                <a:alpha val="0"/>
              </a:srgbClr>
            </a:outerShdw>
            <a:reflection stA="0" endPos="650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13" name="Picture 4" descr="C:\Users\mphy-uen\Desktop\Andrea\Region_skane_logo_cmyk.gif"/>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109024" y="521591"/>
            <a:ext cx="1386387" cy="1282924"/>
          </a:xfrm>
          <a:prstGeom prst="rect">
            <a:avLst/>
          </a:prstGeom>
          <a:noFill/>
          <a:effectLst>
            <a:outerShdw blurRad="50800" dist="50800" dir="5400000" algn="ctr" rotWithShape="0">
              <a:srgbClr val="FFFF00">
                <a:alpha val="0"/>
              </a:srgbClr>
            </a:outerShdw>
            <a:reflection stA="0" endPos="650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52231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v3 two lines">
    <p:spTree>
      <p:nvGrpSpPr>
        <p:cNvPr id="1" name=""/>
        <p:cNvGrpSpPr/>
        <p:nvPr/>
      </p:nvGrpSpPr>
      <p:grpSpPr>
        <a:xfrm>
          <a:off x="0" y="0"/>
          <a:ext cx="0" cy="0"/>
          <a:chOff x="0" y="0"/>
          <a:chExt cx="0" cy="0"/>
        </a:xfrm>
      </p:grpSpPr>
      <p:pic>
        <p:nvPicPr>
          <p:cNvPr id="25" name="Bildobjekt 24" descr="image9.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20512" y="217449"/>
            <a:ext cx="12564076" cy="9320761"/>
          </a:xfrm>
          <a:prstGeom prst="rect">
            <a:avLst/>
          </a:prstGeom>
        </p:spPr>
      </p:pic>
      <p:pic>
        <p:nvPicPr>
          <p:cNvPr id="26" name="Bildobjekt 2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4530" y="417261"/>
            <a:ext cx="2133792" cy="1375531"/>
          </a:xfrm>
          <a:prstGeom prst="rect">
            <a:avLst/>
          </a:prstGeom>
        </p:spPr>
      </p:pic>
      <p:sp>
        <p:nvSpPr>
          <p:cNvPr id="10" name="Rektangel 9"/>
          <p:cNvSpPr/>
          <p:nvPr userDrawn="1"/>
        </p:nvSpPr>
        <p:spPr>
          <a:xfrm>
            <a:off x="5610035" y="2092006"/>
            <a:ext cx="7275600" cy="2520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Shape 124"/>
          <p:cNvSpPr>
            <a:spLocks noGrp="1"/>
          </p:cNvSpPr>
          <p:nvPr>
            <p:ph type="title" hasCustomPrompt="1"/>
          </p:nvPr>
        </p:nvSpPr>
        <p:spPr>
          <a:xfrm>
            <a:off x="5951862" y="2281602"/>
            <a:ext cx="6562831" cy="1405283"/>
          </a:xfrm>
          <a:prstGeom prst="rect">
            <a:avLst/>
          </a:prstGeom>
        </p:spPr>
        <p:txBody>
          <a:bodyPr wrap="square" anchor="t" anchorCtr="0">
            <a:noAutofit/>
          </a:bodyPr>
          <a:lstStyle>
            <a:lvl1pPr>
              <a:defRPr sz="4800" b="0" i="0" dirty="0">
                <a:solidFill>
                  <a:schemeClr val="accent1"/>
                </a:solidFill>
                <a:latin typeface="Times New Roman" charset="0"/>
                <a:ea typeface="Times New Roman" charset="0"/>
                <a:cs typeface="Times New Roman" charset="0"/>
              </a:defRPr>
            </a:lvl1pPr>
          </a:lstStyle>
          <a:p>
            <a:r>
              <a:rPr lang="sv-SE" sz="4400" dirty="0" err="1">
                <a:solidFill>
                  <a:srgbClr val="9C610B"/>
                </a:solidFill>
                <a:latin typeface="Times New Roman"/>
                <a:cs typeface="Times New Roman"/>
              </a:rPr>
              <a:t>Title</a:t>
            </a:r>
            <a:r>
              <a:rPr lang="sv-SE" sz="4400" dirty="0">
                <a:solidFill>
                  <a:srgbClr val="9C610B"/>
                </a:solidFill>
                <a:latin typeface="Times New Roman"/>
                <a:cs typeface="Times New Roman"/>
              </a:rPr>
              <a:t> </a:t>
            </a:r>
            <a:r>
              <a:rPr lang="sv-SE" sz="4400" dirty="0" err="1">
                <a:solidFill>
                  <a:srgbClr val="9C610B"/>
                </a:solidFill>
                <a:latin typeface="Times New Roman"/>
                <a:cs typeface="Times New Roman"/>
              </a:rPr>
              <a:t>slide</a:t>
            </a:r>
            <a:r>
              <a:rPr lang="sv-SE" sz="4400" dirty="0">
                <a:solidFill>
                  <a:srgbClr val="9C610B"/>
                </a:solidFill>
                <a:latin typeface="Times New Roman"/>
                <a:cs typeface="Times New Roman"/>
              </a:rPr>
              <a:t> for </a:t>
            </a:r>
            <a:r>
              <a:rPr lang="sv-SE" sz="4400" dirty="0" err="1">
                <a:solidFill>
                  <a:srgbClr val="9C610B"/>
                </a:solidFill>
                <a:latin typeface="Times New Roman"/>
                <a:cs typeface="Times New Roman"/>
              </a:rPr>
              <a:t>longer</a:t>
            </a:r>
            <a:r>
              <a:rPr lang="sv-SE" sz="4400" dirty="0">
                <a:solidFill>
                  <a:srgbClr val="9C610B"/>
                </a:solidFill>
                <a:latin typeface="Times New Roman"/>
                <a:cs typeface="Times New Roman"/>
              </a:rPr>
              <a:t> </a:t>
            </a:r>
            <a:r>
              <a:rPr lang="sv-SE" sz="4400" dirty="0" err="1">
                <a:solidFill>
                  <a:srgbClr val="9C610B"/>
                </a:solidFill>
                <a:latin typeface="Times New Roman"/>
                <a:cs typeface="Times New Roman"/>
              </a:rPr>
              <a:t>headline</a:t>
            </a:r>
            <a:endParaRPr sz="4400" dirty="0">
              <a:solidFill>
                <a:srgbClr val="9C610B"/>
              </a:solidFill>
              <a:latin typeface="Times New Roman"/>
              <a:cs typeface="Times New Roman"/>
            </a:endParaRPr>
          </a:p>
        </p:txBody>
      </p:sp>
      <p:cxnSp>
        <p:nvCxnSpPr>
          <p:cNvPr id="12" name="Rak 11"/>
          <p:cNvCxnSpPr/>
          <p:nvPr userDrawn="1"/>
        </p:nvCxnSpPr>
        <p:spPr>
          <a:xfrm>
            <a:off x="5951863" y="3806179"/>
            <a:ext cx="6832725" cy="0"/>
          </a:xfrm>
          <a:prstGeom prst="line">
            <a:avLst/>
          </a:prstGeom>
          <a:noFill/>
          <a:ln w="9525" cap="flat" cmpd="sng">
            <a:solidFill>
              <a:srgbClr val="9C610B"/>
            </a:solidFill>
            <a:prstDash val="solid"/>
            <a:miter lim="400000"/>
          </a:ln>
          <a:effectLst/>
          <a:sp3d/>
        </p:spPr>
        <p:style>
          <a:lnRef idx="0">
            <a:scrgbClr r="0" g="0" b="0"/>
          </a:lnRef>
          <a:fillRef idx="0">
            <a:scrgbClr r="0" g="0" b="0"/>
          </a:fillRef>
          <a:effectRef idx="0">
            <a:scrgbClr r="0" g="0" b="0"/>
          </a:effectRef>
          <a:fontRef idx="none"/>
        </p:style>
      </p:cxnSp>
      <p:sp>
        <p:nvSpPr>
          <p:cNvPr id="13" name="Platshållare för text 7"/>
          <p:cNvSpPr>
            <a:spLocks noGrp="1"/>
          </p:cNvSpPr>
          <p:nvPr>
            <p:ph type="body" sz="quarter" idx="10" hasCustomPrompt="1"/>
          </p:nvPr>
        </p:nvSpPr>
        <p:spPr>
          <a:xfrm>
            <a:off x="5952675" y="3933295"/>
            <a:ext cx="4635500" cy="442877"/>
          </a:xfrm>
        </p:spPr>
        <p:txBody>
          <a:bodyPr vert="horz"/>
          <a:lstStyle>
            <a:lvl1pPr marL="0" indent="0">
              <a:buNone/>
              <a:defRPr sz="1400" b="1" kern="1200" cap="all" spc="100" baseline="0">
                <a:solidFill>
                  <a:schemeClr val="accent1"/>
                </a:solidFill>
              </a:defRPr>
            </a:lvl1pPr>
          </a:lstStyle>
          <a:p>
            <a:pPr lvl="0"/>
            <a:r>
              <a:rPr lang="sv-SE" dirty="0" err="1"/>
              <a:t>Add</a:t>
            </a:r>
            <a:r>
              <a:rPr lang="sv-SE" dirty="0"/>
              <a:t> </a:t>
            </a:r>
            <a:r>
              <a:rPr lang="sv-SE" dirty="0" err="1"/>
              <a:t>subtitle</a:t>
            </a:r>
            <a:endParaRPr lang="sv-SE" dirty="0"/>
          </a:p>
        </p:txBody>
      </p:sp>
      <p:pic>
        <p:nvPicPr>
          <p:cNvPr id="9" name="Bildobjekt 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864995" y="5902959"/>
            <a:ext cx="4139803" cy="3864631"/>
          </a:xfrm>
          <a:prstGeom prst="rect">
            <a:avLst/>
          </a:prstGeom>
        </p:spPr>
      </p:pic>
    </p:spTree>
    <p:extLst>
      <p:ext uri="{BB962C8B-B14F-4D97-AF65-F5344CB8AC3E}">
        <p14:creationId xmlns:p14="http://schemas.microsoft.com/office/powerpoint/2010/main" val="264287911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v4">
    <p:spTree>
      <p:nvGrpSpPr>
        <p:cNvPr id="1" name=""/>
        <p:cNvGrpSpPr/>
        <p:nvPr/>
      </p:nvGrpSpPr>
      <p:grpSpPr>
        <a:xfrm>
          <a:off x="0" y="0"/>
          <a:ext cx="0" cy="0"/>
          <a:chOff x="0" y="0"/>
          <a:chExt cx="0" cy="0"/>
        </a:xfrm>
      </p:grpSpPr>
      <p:pic>
        <p:nvPicPr>
          <p:cNvPr id="10" name="Bildobjekt 9" descr="universitetshuset_ginko_4.jpg"/>
          <p:cNvPicPr>
            <a:picLocks noChangeAspect="1"/>
          </p:cNvPicPr>
          <p:nvPr userDrawn="1"/>
        </p:nvPicPr>
        <p:blipFill rotWithShape="1">
          <a:blip r:embed="rId2" cstate="screen">
            <a:extLst>
              <a:ext uri="{28A0092B-C50C-407E-A947-70E740481C1C}">
                <a14:useLocalDpi xmlns:a14="http://schemas.microsoft.com/office/drawing/2010/main"/>
              </a:ext>
            </a:extLst>
          </a:blip>
          <a:srcRect b="-284"/>
          <a:stretch/>
        </p:blipFill>
        <p:spPr>
          <a:xfrm>
            <a:off x="220512" y="217449"/>
            <a:ext cx="12564076" cy="9347480"/>
          </a:xfrm>
          <a:prstGeom prst="rect">
            <a:avLst/>
          </a:prstGeom>
        </p:spPr>
      </p:pic>
      <p:pic>
        <p:nvPicPr>
          <p:cNvPr id="21" name="Bildobjekt 20"/>
          <p:cNvPicPr>
            <a:picLocks noChangeAspect="1"/>
          </p:cNvPicPr>
          <p:nvPr userDrawn="1"/>
        </p:nvPicPr>
        <p:blipFill>
          <a:blip r:embed="rId3"/>
          <a:stretch>
            <a:fillRect/>
          </a:stretch>
        </p:blipFill>
        <p:spPr>
          <a:xfrm>
            <a:off x="7410177" y="2083774"/>
            <a:ext cx="5557632" cy="1872000"/>
          </a:xfrm>
          <a:prstGeom prst="rect">
            <a:avLst/>
          </a:prstGeom>
        </p:spPr>
      </p:pic>
      <p:sp>
        <p:nvSpPr>
          <p:cNvPr id="22" name="Shape 124"/>
          <p:cNvSpPr>
            <a:spLocks noGrp="1"/>
          </p:cNvSpPr>
          <p:nvPr>
            <p:ph type="title" hasCustomPrompt="1"/>
          </p:nvPr>
        </p:nvSpPr>
        <p:spPr>
          <a:xfrm>
            <a:off x="7690357" y="2342559"/>
            <a:ext cx="4813301" cy="779701"/>
          </a:xfrm>
          <a:prstGeom prst="rect">
            <a:avLst/>
          </a:prstGeom>
        </p:spPr>
        <p:txBody>
          <a:bodyPr wrap="square">
            <a:spAutoFit/>
          </a:bodyPr>
          <a:lstStyle>
            <a:lvl1pPr>
              <a:defRPr sz="4100">
                <a:solidFill>
                  <a:schemeClr val="accent1"/>
                </a:solidFill>
              </a:defRPr>
            </a:lvl1pPr>
          </a:lstStyle>
          <a:p>
            <a:r>
              <a:rPr lang="sv-SE" sz="4400" dirty="0" err="1">
                <a:solidFill>
                  <a:srgbClr val="9C610B"/>
                </a:solidFill>
                <a:latin typeface="Times New Roman"/>
                <a:cs typeface="Times New Roman"/>
              </a:rPr>
              <a:t>Add</a:t>
            </a:r>
            <a:r>
              <a:rPr lang="sv-SE" sz="4400" dirty="0">
                <a:solidFill>
                  <a:srgbClr val="9C610B"/>
                </a:solidFill>
                <a:latin typeface="Times New Roman"/>
                <a:cs typeface="Times New Roman"/>
              </a:rPr>
              <a:t> </a:t>
            </a:r>
            <a:r>
              <a:rPr lang="sv-SE" sz="4400" dirty="0" err="1">
                <a:solidFill>
                  <a:srgbClr val="9C610B"/>
                </a:solidFill>
                <a:latin typeface="Times New Roman"/>
                <a:cs typeface="Times New Roman"/>
              </a:rPr>
              <a:t>title</a:t>
            </a:r>
            <a:endParaRPr sz="4400" dirty="0">
              <a:solidFill>
                <a:srgbClr val="9C610B"/>
              </a:solidFill>
              <a:latin typeface="Times New Roman"/>
              <a:cs typeface="Times New Roman"/>
            </a:endParaRPr>
          </a:p>
        </p:txBody>
      </p:sp>
      <p:cxnSp>
        <p:nvCxnSpPr>
          <p:cNvPr id="23" name="Rak 22"/>
          <p:cNvCxnSpPr/>
          <p:nvPr userDrawn="1"/>
        </p:nvCxnSpPr>
        <p:spPr>
          <a:xfrm>
            <a:off x="7690358" y="3177247"/>
            <a:ext cx="5094230" cy="0"/>
          </a:xfrm>
          <a:prstGeom prst="line">
            <a:avLst/>
          </a:prstGeom>
          <a:noFill/>
          <a:ln w="9525" cap="flat" cmpd="sng">
            <a:solidFill>
              <a:srgbClr val="9C610B"/>
            </a:solidFill>
            <a:prstDash val="solid"/>
            <a:miter lim="400000"/>
          </a:ln>
          <a:effectLst/>
          <a:sp3d/>
        </p:spPr>
        <p:style>
          <a:lnRef idx="0">
            <a:scrgbClr r="0" g="0" b="0"/>
          </a:lnRef>
          <a:fillRef idx="0">
            <a:scrgbClr r="0" g="0" b="0"/>
          </a:fillRef>
          <a:effectRef idx="0">
            <a:scrgbClr r="0" g="0" b="0"/>
          </a:effectRef>
          <a:fontRef idx="none"/>
        </p:style>
      </p:cxnSp>
      <p:sp>
        <p:nvSpPr>
          <p:cNvPr id="24" name="Platshållare för text 7"/>
          <p:cNvSpPr>
            <a:spLocks noGrp="1"/>
          </p:cNvSpPr>
          <p:nvPr>
            <p:ph type="body" sz="quarter" idx="10" hasCustomPrompt="1"/>
          </p:nvPr>
        </p:nvSpPr>
        <p:spPr>
          <a:xfrm>
            <a:off x="7691170" y="3316694"/>
            <a:ext cx="4635500" cy="442877"/>
          </a:xfrm>
        </p:spPr>
        <p:txBody>
          <a:bodyPr vert="horz"/>
          <a:lstStyle>
            <a:lvl1pPr marL="0" indent="0">
              <a:buNone/>
              <a:defRPr sz="1400" b="1" kern="1200" cap="all" spc="100" baseline="0">
                <a:solidFill>
                  <a:schemeClr val="accent1"/>
                </a:solidFill>
              </a:defRPr>
            </a:lvl1pPr>
          </a:lstStyle>
          <a:p>
            <a:pPr lvl="0"/>
            <a:r>
              <a:rPr lang="sv-SE" dirty="0" err="1"/>
              <a:t>Add</a:t>
            </a:r>
            <a:r>
              <a:rPr lang="sv-SE" dirty="0"/>
              <a:t> </a:t>
            </a:r>
            <a:r>
              <a:rPr lang="sv-SE" dirty="0" err="1"/>
              <a:t>subtitle</a:t>
            </a:r>
            <a:endParaRPr lang="sv-SE" dirty="0"/>
          </a:p>
        </p:txBody>
      </p:sp>
      <p:pic>
        <p:nvPicPr>
          <p:cNvPr id="12" name="Bildobjekt 11" descr="Dubbellogotyp-LU350-ENG-neg.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24529" y="417261"/>
            <a:ext cx="2133794" cy="1375532"/>
          </a:xfrm>
          <a:prstGeom prst="rect">
            <a:avLst/>
          </a:prstGeom>
        </p:spPr>
      </p:pic>
      <p:pic>
        <p:nvPicPr>
          <p:cNvPr id="9" name="Bildobjekt 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864995" y="5902959"/>
            <a:ext cx="4139803" cy="3864631"/>
          </a:xfrm>
          <a:prstGeom prst="rect">
            <a:avLst/>
          </a:prstGeom>
        </p:spPr>
      </p:pic>
    </p:spTree>
    <p:extLst>
      <p:ext uri="{BB962C8B-B14F-4D97-AF65-F5344CB8AC3E}">
        <p14:creationId xmlns:p14="http://schemas.microsoft.com/office/powerpoint/2010/main" val="90797842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v4 two lines">
    <p:spTree>
      <p:nvGrpSpPr>
        <p:cNvPr id="1" name=""/>
        <p:cNvGrpSpPr/>
        <p:nvPr/>
      </p:nvGrpSpPr>
      <p:grpSpPr>
        <a:xfrm>
          <a:off x="0" y="0"/>
          <a:ext cx="0" cy="0"/>
          <a:chOff x="0" y="0"/>
          <a:chExt cx="0" cy="0"/>
        </a:xfrm>
      </p:grpSpPr>
      <p:pic>
        <p:nvPicPr>
          <p:cNvPr id="10" name="Bildobjekt 9" descr="universitetshuset_ginko_4.jpg"/>
          <p:cNvPicPr>
            <a:picLocks noChangeAspect="1"/>
          </p:cNvPicPr>
          <p:nvPr userDrawn="1"/>
        </p:nvPicPr>
        <p:blipFill rotWithShape="1">
          <a:blip r:embed="rId2" cstate="screen">
            <a:extLst>
              <a:ext uri="{28A0092B-C50C-407E-A947-70E740481C1C}">
                <a14:useLocalDpi xmlns:a14="http://schemas.microsoft.com/office/drawing/2010/main"/>
              </a:ext>
            </a:extLst>
          </a:blip>
          <a:srcRect b="-284"/>
          <a:stretch/>
        </p:blipFill>
        <p:spPr>
          <a:xfrm>
            <a:off x="220512" y="217449"/>
            <a:ext cx="12564076" cy="9347480"/>
          </a:xfrm>
          <a:prstGeom prst="rect">
            <a:avLst/>
          </a:prstGeom>
        </p:spPr>
      </p:pic>
      <p:pic>
        <p:nvPicPr>
          <p:cNvPr id="12" name="Bildobjekt 11" descr="Dubbellogotyp-LU350-ENG-ne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4529" y="417261"/>
            <a:ext cx="2133794" cy="1375532"/>
          </a:xfrm>
          <a:prstGeom prst="rect">
            <a:avLst/>
          </a:prstGeom>
        </p:spPr>
      </p:pic>
      <p:sp>
        <p:nvSpPr>
          <p:cNvPr id="9" name="Rektangel 8"/>
          <p:cNvSpPr/>
          <p:nvPr userDrawn="1"/>
        </p:nvSpPr>
        <p:spPr>
          <a:xfrm>
            <a:off x="5610035" y="2092006"/>
            <a:ext cx="7275600" cy="2520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Shape 124"/>
          <p:cNvSpPr>
            <a:spLocks noGrp="1"/>
          </p:cNvSpPr>
          <p:nvPr>
            <p:ph type="title" hasCustomPrompt="1"/>
          </p:nvPr>
        </p:nvSpPr>
        <p:spPr>
          <a:xfrm>
            <a:off x="5951862" y="2281602"/>
            <a:ext cx="6562831" cy="1405283"/>
          </a:xfrm>
          <a:prstGeom prst="rect">
            <a:avLst/>
          </a:prstGeom>
        </p:spPr>
        <p:txBody>
          <a:bodyPr wrap="square" anchor="t" anchorCtr="0">
            <a:noAutofit/>
          </a:bodyPr>
          <a:lstStyle>
            <a:lvl1pPr>
              <a:defRPr sz="4100" baseline="0">
                <a:solidFill>
                  <a:schemeClr val="accent1"/>
                </a:solidFill>
              </a:defRPr>
            </a:lvl1pPr>
          </a:lstStyle>
          <a:p>
            <a:r>
              <a:rPr lang="sv-SE" sz="4400" dirty="0" err="1">
                <a:solidFill>
                  <a:srgbClr val="9C610B"/>
                </a:solidFill>
                <a:latin typeface="Times New Roman"/>
                <a:cs typeface="Times New Roman"/>
              </a:rPr>
              <a:t>Title</a:t>
            </a:r>
            <a:r>
              <a:rPr lang="sv-SE" sz="4400" dirty="0">
                <a:solidFill>
                  <a:srgbClr val="9C610B"/>
                </a:solidFill>
                <a:latin typeface="Times New Roman"/>
                <a:cs typeface="Times New Roman"/>
              </a:rPr>
              <a:t> </a:t>
            </a:r>
            <a:r>
              <a:rPr lang="sv-SE" sz="4400" dirty="0" err="1">
                <a:solidFill>
                  <a:srgbClr val="9C610B"/>
                </a:solidFill>
                <a:latin typeface="Times New Roman"/>
                <a:cs typeface="Times New Roman"/>
              </a:rPr>
              <a:t>slide</a:t>
            </a:r>
            <a:r>
              <a:rPr lang="sv-SE" sz="4400" dirty="0">
                <a:solidFill>
                  <a:srgbClr val="9C610B"/>
                </a:solidFill>
                <a:latin typeface="Times New Roman"/>
                <a:cs typeface="Times New Roman"/>
              </a:rPr>
              <a:t> for </a:t>
            </a:r>
            <a:r>
              <a:rPr lang="sv-SE" sz="4400" dirty="0" err="1">
                <a:solidFill>
                  <a:srgbClr val="9C610B"/>
                </a:solidFill>
                <a:latin typeface="Times New Roman"/>
                <a:cs typeface="Times New Roman"/>
              </a:rPr>
              <a:t>longer</a:t>
            </a:r>
            <a:r>
              <a:rPr lang="sv-SE" sz="4400" dirty="0">
                <a:solidFill>
                  <a:srgbClr val="9C610B"/>
                </a:solidFill>
                <a:latin typeface="Times New Roman"/>
                <a:cs typeface="Times New Roman"/>
              </a:rPr>
              <a:t> </a:t>
            </a:r>
            <a:r>
              <a:rPr lang="sv-SE" sz="4400" dirty="0" err="1">
                <a:solidFill>
                  <a:srgbClr val="9C610B"/>
                </a:solidFill>
                <a:latin typeface="Times New Roman"/>
                <a:cs typeface="Times New Roman"/>
              </a:rPr>
              <a:t>headline</a:t>
            </a:r>
            <a:endParaRPr sz="4400" dirty="0">
              <a:solidFill>
                <a:srgbClr val="9C610B"/>
              </a:solidFill>
              <a:latin typeface="Times New Roman"/>
              <a:cs typeface="Times New Roman"/>
            </a:endParaRPr>
          </a:p>
        </p:txBody>
      </p:sp>
      <p:cxnSp>
        <p:nvCxnSpPr>
          <p:cNvPr id="13" name="Rak 12"/>
          <p:cNvCxnSpPr/>
          <p:nvPr userDrawn="1"/>
        </p:nvCxnSpPr>
        <p:spPr>
          <a:xfrm>
            <a:off x="5951863" y="3806179"/>
            <a:ext cx="6832725" cy="0"/>
          </a:xfrm>
          <a:prstGeom prst="line">
            <a:avLst/>
          </a:prstGeom>
          <a:noFill/>
          <a:ln w="9525" cap="flat" cmpd="sng">
            <a:solidFill>
              <a:srgbClr val="9C610B"/>
            </a:solidFill>
            <a:prstDash val="solid"/>
            <a:miter lim="400000"/>
          </a:ln>
          <a:effectLst/>
          <a:sp3d/>
        </p:spPr>
        <p:style>
          <a:lnRef idx="0">
            <a:scrgbClr r="0" g="0" b="0"/>
          </a:lnRef>
          <a:fillRef idx="0">
            <a:scrgbClr r="0" g="0" b="0"/>
          </a:fillRef>
          <a:effectRef idx="0">
            <a:scrgbClr r="0" g="0" b="0"/>
          </a:effectRef>
          <a:fontRef idx="none"/>
        </p:style>
      </p:cxnSp>
      <p:sp>
        <p:nvSpPr>
          <p:cNvPr id="15" name="Platshållare för text 7"/>
          <p:cNvSpPr>
            <a:spLocks noGrp="1"/>
          </p:cNvSpPr>
          <p:nvPr>
            <p:ph type="body" sz="quarter" idx="10" hasCustomPrompt="1"/>
          </p:nvPr>
        </p:nvSpPr>
        <p:spPr>
          <a:xfrm>
            <a:off x="5952675" y="3933295"/>
            <a:ext cx="4635500" cy="442877"/>
          </a:xfrm>
        </p:spPr>
        <p:txBody>
          <a:bodyPr vert="horz"/>
          <a:lstStyle>
            <a:lvl1pPr marL="0" indent="0">
              <a:buNone/>
              <a:defRPr sz="1400" b="1" kern="1200" cap="all" spc="100" baseline="0">
                <a:solidFill>
                  <a:schemeClr val="accent1"/>
                </a:solidFill>
              </a:defRPr>
            </a:lvl1pPr>
          </a:lstStyle>
          <a:p>
            <a:pPr lvl="0"/>
            <a:r>
              <a:rPr lang="sv-SE" dirty="0" err="1"/>
              <a:t>Add</a:t>
            </a:r>
            <a:r>
              <a:rPr lang="sv-SE" dirty="0"/>
              <a:t> </a:t>
            </a:r>
            <a:r>
              <a:rPr lang="sv-SE" dirty="0" err="1"/>
              <a:t>subtitle</a:t>
            </a:r>
            <a:endParaRPr lang="sv-SE" dirty="0"/>
          </a:p>
        </p:txBody>
      </p:sp>
      <p:pic>
        <p:nvPicPr>
          <p:cNvPr id="16" name="Bildobjekt 1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864995" y="5902959"/>
            <a:ext cx="4139803" cy="3864631"/>
          </a:xfrm>
          <a:prstGeom prst="rect">
            <a:avLst/>
          </a:prstGeom>
        </p:spPr>
      </p:pic>
    </p:spTree>
    <p:extLst>
      <p:ext uri="{BB962C8B-B14F-4D97-AF65-F5344CB8AC3E}">
        <p14:creationId xmlns:p14="http://schemas.microsoft.com/office/powerpoint/2010/main" val="343457948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v5">
    <p:spTree>
      <p:nvGrpSpPr>
        <p:cNvPr id="1" name=""/>
        <p:cNvGrpSpPr/>
        <p:nvPr/>
      </p:nvGrpSpPr>
      <p:grpSpPr>
        <a:xfrm>
          <a:off x="0" y="0"/>
          <a:ext cx="0" cy="0"/>
          <a:chOff x="0" y="0"/>
          <a:chExt cx="0" cy="0"/>
        </a:xfrm>
      </p:grpSpPr>
      <p:pic>
        <p:nvPicPr>
          <p:cNvPr id="10" name="Bildobjekt 9" descr="_DSC7609©Ruona 16.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20512" y="217449"/>
            <a:ext cx="12564077" cy="9320761"/>
          </a:xfrm>
          <a:prstGeom prst="rect">
            <a:avLst/>
          </a:prstGeom>
        </p:spPr>
      </p:pic>
      <p:pic>
        <p:nvPicPr>
          <p:cNvPr id="26" name="Bildobjekt 2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4530" y="417261"/>
            <a:ext cx="2133792" cy="1375531"/>
          </a:xfrm>
          <a:prstGeom prst="rect">
            <a:avLst/>
          </a:prstGeom>
        </p:spPr>
      </p:pic>
      <p:pic>
        <p:nvPicPr>
          <p:cNvPr id="21" name="Bildobjekt 20"/>
          <p:cNvPicPr>
            <a:picLocks noChangeAspect="1"/>
          </p:cNvPicPr>
          <p:nvPr userDrawn="1"/>
        </p:nvPicPr>
        <p:blipFill>
          <a:blip r:embed="rId4"/>
          <a:stretch>
            <a:fillRect/>
          </a:stretch>
        </p:blipFill>
        <p:spPr>
          <a:xfrm>
            <a:off x="7410177" y="2083774"/>
            <a:ext cx="5557632" cy="1872000"/>
          </a:xfrm>
          <a:prstGeom prst="rect">
            <a:avLst/>
          </a:prstGeom>
        </p:spPr>
      </p:pic>
      <p:sp>
        <p:nvSpPr>
          <p:cNvPr id="22" name="Shape 124"/>
          <p:cNvSpPr>
            <a:spLocks noGrp="1"/>
          </p:cNvSpPr>
          <p:nvPr>
            <p:ph type="title" hasCustomPrompt="1"/>
          </p:nvPr>
        </p:nvSpPr>
        <p:spPr>
          <a:xfrm>
            <a:off x="7690357" y="2342559"/>
            <a:ext cx="4813301" cy="779701"/>
          </a:xfrm>
          <a:prstGeom prst="rect">
            <a:avLst/>
          </a:prstGeom>
        </p:spPr>
        <p:txBody>
          <a:bodyPr wrap="square">
            <a:spAutoFit/>
          </a:bodyPr>
          <a:lstStyle>
            <a:lvl1pPr>
              <a:defRPr sz="4100">
                <a:solidFill>
                  <a:schemeClr val="accent1"/>
                </a:solidFill>
              </a:defRPr>
            </a:lvl1pPr>
          </a:lstStyle>
          <a:p>
            <a:r>
              <a:rPr lang="sv-SE" sz="4400" dirty="0" err="1">
                <a:solidFill>
                  <a:srgbClr val="9C610B"/>
                </a:solidFill>
                <a:latin typeface="Times New Roman"/>
                <a:cs typeface="Times New Roman"/>
              </a:rPr>
              <a:t>Add</a:t>
            </a:r>
            <a:r>
              <a:rPr lang="sv-SE" sz="4400" dirty="0">
                <a:solidFill>
                  <a:srgbClr val="9C610B"/>
                </a:solidFill>
                <a:latin typeface="Times New Roman"/>
                <a:cs typeface="Times New Roman"/>
              </a:rPr>
              <a:t> </a:t>
            </a:r>
            <a:r>
              <a:rPr lang="sv-SE" sz="4400" dirty="0" err="1">
                <a:solidFill>
                  <a:srgbClr val="9C610B"/>
                </a:solidFill>
                <a:latin typeface="Times New Roman"/>
                <a:cs typeface="Times New Roman"/>
              </a:rPr>
              <a:t>title</a:t>
            </a:r>
            <a:endParaRPr sz="4400" dirty="0">
              <a:solidFill>
                <a:srgbClr val="9C610B"/>
              </a:solidFill>
              <a:latin typeface="Times New Roman"/>
              <a:cs typeface="Times New Roman"/>
            </a:endParaRPr>
          </a:p>
        </p:txBody>
      </p:sp>
      <p:cxnSp>
        <p:nvCxnSpPr>
          <p:cNvPr id="23" name="Rak 22"/>
          <p:cNvCxnSpPr/>
          <p:nvPr userDrawn="1"/>
        </p:nvCxnSpPr>
        <p:spPr>
          <a:xfrm>
            <a:off x="7690358" y="3177247"/>
            <a:ext cx="5094230" cy="0"/>
          </a:xfrm>
          <a:prstGeom prst="line">
            <a:avLst/>
          </a:prstGeom>
          <a:noFill/>
          <a:ln w="9525" cap="flat" cmpd="sng">
            <a:solidFill>
              <a:srgbClr val="9C610B"/>
            </a:solidFill>
            <a:prstDash val="solid"/>
            <a:miter lim="400000"/>
          </a:ln>
          <a:effectLst/>
          <a:sp3d/>
        </p:spPr>
        <p:style>
          <a:lnRef idx="0">
            <a:scrgbClr r="0" g="0" b="0"/>
          </a:lnRef>
          <a:fillRef idx="0">
            <a:scrgbClr r="0" g="0" b="0"/>
          </a:fillRef>
          <a:effectRef idx="0">
            <a:scrgbClr r="0" g="0" b="0"/>
          </a:effectRef>
          <a:fontRef idx="none"/>
        </p:style>
      </p:cxnSp>
      <p:sp>
        <p:nvSpPr>
          <p:cNvPr id="24" name="Platshållare för text 7"/>
          <p:cNvSpPr>
            <a:spLocks noGrp="1"/>
          </p:cNvSpPr>
          <p:nvPr>
            <p:ph type="body" sz="quarter" idx="10" hasCustomPrompt="1"/>
          </p:nvPr>
        </p:nvSpPr>
        <p:spPr>
          <a:xfrm>
            <a:off x="7691170" y="3316694"/>
            <a:ext cx="4635500" cy="442877"/>
          </a:xfrm>
        </p:spPr>
        <p:txBody>
          <a:bodyPr vert="horz"/>
          <a:lstStyle>
            <a:lvl1pPr marL="0" indent="0">
              <a:buNone/>
              <a:defRPr sz="1400" b="1" kern="1200" cap="all" spc="100" baseline="0">
                <a:solidFill>
                  <a:schemeClr val="accent1"/>
                </a:solidFill>
              </a:defRPr>
            </a:lvl1pPr>
          </a:lstStyle>
          <a:p>
            <a:pPr lvl="0"/>
            <a:r>
              <a:rPr lang="sv-SE" dirty="0" err="1"/>
              <a:t>Add</a:t>
            </a:r>
            <a:r>
              <a:rPr lang="sv-SE" dirty="0"/>
              <a:t> </a:t>
            </a:r>
            <a:r>
              <a:rPr lang="sv-SE" dirty="0" err="1"/>
              <a:t>subtitle</a:t>
            </a:r>
            <a:endParaRPr lang="sv-SE" dirty="0"/>
          </a:p>
        </p:txBody>
      </p:sp>
      <p:pic>
        <p:nvPicPr>
          <p:cNvPr id="9" name="Bildobjekt 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864995" y="5902959"/>
            <a:ext cx="4139803" cy="3864631"/>
          </a:xfrm>
          <a:prstGeom prst="rect">
            <a:avLst/>
          </a:prstGeom>
        </p:spPr>
      </p:pic>
    </p:spTree>
    <p:extLst>
      <p:ext uri="{BB962C8B-B14F-4D97-AF65-F5344CB8AC3E}">
        <p14:creationId xmlns:p14="http://schemas.microsoft.com/office/powerpoint/2010/main" val="26861674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v5 two lines">
    <p:spTree>
      <p:nvGrpSpPr>
        <p:cNvPr id="1" name=""/>
        <p:cNvGrpSpPr/>
        <p:nvPr/>
      </p:nvGrpSpPr>
      <p:grpSpPr>
        <a:xfrm>
          <a:off x="0" y="0"/>
          <a:ext cx="0" cy="0"/>
          <a:chOff x="0" y="0"/>
          <a:chExt cx="0" cy="0"/>
        </a:xfrm>
      </p:grpSpPr>
      <p:pic>
        <p:nvPicPr>
          <p:cNvPr id="10" name="Bildobjekt 9" descr="_DSC7609©Ruona 16.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20512" y="217449"/>
            <a:ext cx="12564077" cy="9320761"/>
          </a:xfrm>
          <a:prstGeom prst="rect">
            <a:avLst/>
          </a:prstGeom>
        </p:spPr>
      </p:pic>
      <p:pic>
        <p:nvPicPr>
          <p:cNvPr id="26" name="Bildobjekt 2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4530" y="417261"/>
            <a:ext cx="2133792" cy="1375531"/>
          </a:xfrm>
          <a:prstGeom prst="rect">
            <a:avLst/>
          </a:prstGeom>
        </p:spPr>
      </p:pic>
      <p:sp>
        <p:nvSpPr>
          <p:cNvPr id="9" name="Rektangel 8"/>
          <p:cNvSpPr/>
          <p:nvPr userDrawn="1"/>
        </p:nvSpPr>
        <p:spPr>
          <a:xfrm>
            <a:off x="5610035" y="2092006"/>
            <a:ext cx="7275600" cy="2520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Shape 124"/>
          <p:cNvSpPr>
            <a:spLocks noGrp="1"/>
          </p:cNvSpPr>
          <p:nvPr>
            <p:ph type="title" hasCustomPrompt="1"/>
          </p:nvPr>
        </p:nvSpPr>
        <p:spPr>
          <a:xfrm>
            <a:off x="5951862" y="2281602"/>
            <a:ext cx="6562831" cy="1405283"/>
          </a:xfrm>
          <a:prstGeom prst="rect">
            <a:avLst/>
          </a:prstGeom>
        </p:spPr>
        <p:txBody>
          <a:bodyPr wrap="square" anchor="t" anchorCtr="0">
            <a:noAutofit/>
          </a:bodyPr>
          <a:lstStyle>
            <a:lvl1pPr>
              <a:defRPr sz="4100" baseline="0">
                <a:solidFill>
                  <a:schemeClr val="accent1"/>
                </a:solidFill>
              </a:defRPr>
            </a:lvl1pPr>
          </a:lstStyle>
          <a:p>
            <a:r>
              <a:rPr lang="sv-SE" sz="4400" dirty="0" err="1">
                <a:solidFill>
                  <a:srgbClr val="9C610B"/>
                </a:solidFill>
                <a:latin typeface="Times New Roman"/>
                <a:cs typeface="Times New Roman"/>
              </a:rPr>
              <a:t>Title</a:t>
            </a:r>
            <a:r>
              <a:rPr lang="sv-SE" sz="4400" dirty="0">
                <a:solidFill>
                  <a:srgbClr val="9C610B"/>
                </a:solidFill>
                <a:latin typeface="Times New Roman"/>
                <a:cs typeface="Times New Roman"/>
              </a:rPr>
              <a:t> </a:t>
            </a:r>
            <a:r>
              <a:rPr lang="sv-SE" sz="4400" dirty="0" err="1">
                <a:solidFill>
                  <a:srgbClr val="9C610B"/>
                </a:solidFill>
                <a:latin typeface="Times New Roman"/>
                <a:cs typeface="Times New Roman"/>
              </a:rPr>
              <a:t>slide</a:t>
            </a:r>
            <a:r>
              <a:rPr lang="sv-SE" sz="4400" dirty="0">
                <a:solidFill>
                  <a:srgbClr val="9C610B"/>
                </a:solidFill>
                <a:latin typeface="Times New Roman"/>
                <a:cs typeface="Times New Roman"/>
              </a:rPr>
              <a:t> for </a:t>
            </a:r>
            <a:r>
              <a:rPr lang="sv-SE" sz="4400" dirty="0" err="1">
                <a:solidFill>
                  <a:srgbClr val="9C610B"/>
                </a:solidFill>
                <a:latin typeface="Times New Roman"/>
                <a:cs typeface="Times New Roman"/>
              </a:rPr>
              <a:t>longer</a:t>
            </a:r>
            <a:r>
              <a:rPr lang="sv-SE" sz="4400" dirty="0">
                <a:solidFill>
                  <a:srgbClr val="9C610B"/>
                </a:solidFill>
                <a:latin typeface="Times New Roman"/>
                <a:cs typeface="Times New Roman"/>
              </a:rPr>
              <a:t> </a:t>
            </a:r>
            <a:r>
              <a:rPr lang="sv-SE" sz="4400" dirty="0" err="1">
                <a:solidFill>
                  <a:srgbClr val="9C610B"/>
                </a:solidFill>
                <a:latin typeface="Times New Roman"/>
                <a:cs typeface="Times New Roman"/>
              </a:rPr>
              <a:t>headline</a:t>
            </a:r>
            <a:endParaRPr sz="4400" dirty="0">
              <a:solidFill>
                <a:srgbClr val="9C610B"/>
              </a:solidFill>
              <a:latin typeface="Times New Roman"/>
              <a:cs typeface="Times New Roman"/>
            </a:endParaRPr>
          </a:p>
        </p:txBody>
      </p:sp>
      <p:cxnSp>
        <p:nvCxnSpPr>
          <p:cNvPr id="12" name="Rak 11"/>
          <p:cNvCxnSpPr/>
          <p:nvPr userDrawn="1"/>
        </p:nvCxnSpPr>
        <p:spPr>
          <a:xfrm>
            <a:off x="5951863" y="3806179"/>
            <a:ext cx="6832725" cy="0"/>
          </a:xfrm>
          <a:prstGeom prst="line">
            <a:avLst/>
          </a:prstGeom>
          <a:noFill/>
          <a:ln w="9525" cap="flat" cmpd="sng">
            <a:solidFill>
              <a:srgbClr val="9C610B"/>
            </a:solidFill>
            <a:prstDash val="solid"/>
            <a:miter lim="400000"/>
          </a:ln>
          <a:effectLst/>
          <a:sp3d/>
        </p:spPr>
        <p:style>
          <a:lnRef idx="0">
            <a:scrgbClr r="0" g="0" b="0"/>
          </a:lnRef>
          <a:fillRef idx="0">
            <a:scrgbClr r="0" g="0" b="0"/>
          </a:fillRef>
          <a:effectRef idx="0">
            <a:scrgbClr r="0" g="0" b="0"/>
          </a:effectRef>
          <a:fontRef idx="none"/>
        </p:style>
      </p:cxnSp>
      <p:sp>
        <p:nvSpPr>
          <p:cNvPr id="13" name="Platshållare för text 7"/>
          <p:cNvSpPr>
            <a:spLocks noGrp="1"/>
          </p:cNvSpPr>
          <p:nvPr>
            <p:ph type="body" sz="quarter" idx="10" hasCustomPrompt="1"/>
          </p:nvPr>
        </p:nvSpPr>
        <p:spPr>
          <a:xfrm>
            <a:off x="5952675" y="3933295"/>
            <a:ext cx="4635500" cy="442877"/>
          </a:xfrm>
        </p:spPr>
        <p:txBody>
          <a:bodyPr vert="horz"/>
          <a:lstStyle>
            <a:lvl1pPr marL="0" indent="0">
              <a:buNone/>
              <a:defRPr sz="1400" b="1" kern="1200" cap="all" spc="100" baseline="0">
                <a:solidFill>
                  <a:schemeClr val="accent1"/>
                </a:solidFill>
              </a:defRPr>
            </a:lvl1pPr>
          </a:lstStyle>
          <a:p>
            <a:pPr lvl="0"/>
            <a:r>
              <a:rPr lang="sv-SE" dirty="0" err="1"/>
              <a:t>Add</a:t>
            </a:r>
            <a:r>
              <a:rPr lang="sv-SE" dirty="0"/>
              <a:t> </a:t>
            </a:r>
            <a:r>
              <a:rPr lang="sv-SE" dirty="0" err="1"/>
              <a:t>subtitle</a:t>
            </a:r>
            <a:endParaRPr lang="sv-SE" dirty="0"/>
          </a:p>
        </p:txBody>
      </p:sp>
      <p:pic>
        <p:nvPicPr>
          <p:cNvPr id="15" name="Bildobjekt 1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864995" y="5902959"/>
            <a:ext cx="4139803" cy="3864631"/>
          </a:xfrm>
          <a:prstGeom prst="rect">
            <a:avLst/>
          </a:prstGeom>
        </p:spPr>
      </p:pic>
    </p:spTree>
    <p:extLst>
      <p:ext uri="{BB962C8B-B14F-4D97-AF65-F5344CB8AC3E}">
        <p14:creationId xmlns:p14="http://schemas.microsoft.com/office/powerpoint/2010/main" val="135522673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828800" y="444501"/>
            <a:ext cx="10223499" cy="2159000"/>
          </a:xfrm>
          <a:prstGeom prst="rect">
            <a:avLst/>
          </a:prstGeom>
          <a:ln w="12700">
            <a:miter lim="400000"/>
          </a:ln>
          <a:extLst>
            <a:ext uri="{C572A759-6A51-4108-AA02-DFA0A04FC94B}">
              <ma14:wrappingTextBoxFlag xmlns="" xmlns:ma14="http://schemas.microsoft.com/office/mac/drawingml/2011/main" val="1"/>
            </a:ext>
          </a:extLst>
        </p:spPr>
        <p:txBody>
          <a:bodyPr lIns="50797" tIns="50797" rIns="50797" bIns="50797" anchor="ctr">
            <a:normAutofit/>
          </a:bodyPr>
          <a:lstStyle/>
          <a:p>
            <a:r>
              <a:rPr lang="sv-SE" dirty="0" err="1"/>
              <a:t>Headline</a:t>
            </a:r>
            <a:endParaRPr dirty="0"/>
          </a:p>
        </p:txBody>
      </p:sp>
      <p:sp>
        <p:nvSpPr>
          <p:cNvPr id="3" name="Shape 3"/>
          <p:cNvSpPr>
            <a:spLocks noGrp="1"/>
          </p:cNvSpPr>
          <p:nvPr>
            <p:ph type="body" idx="1"/>
          </p:nvPr>
        </p:nvSpPr>
        <p:spPr>
          <a:xfrm>
            <a:off x="1828800" y="2603501"/>
            <a:ext cx="10223499" cy="6286500"/>
          </a:xfrm>
          <a:prstGeom prst="rect">
            <a:avLst/>
          </a:prstGeom>
          <a:ln w="12700">
            <a:miter lim="400000"/>
          </a:ln>
          <a:extLst>
            <a:ext uri="{C572A759-6A51-4108-AA02-DFA0A04FC94B}">
              <ma14:wrappingTextBoxFlag xmlns="" xmlns:ma14="http://schemas.microsoft.com/office/mac/drawingml/2011/main" val="1"/>
            </a:ext>
          </a:extLst>
        </p:spPr>
        <p:txBody>
          <a:bodyPr lIns="50797" tIns="50797" rIns="50797" bIns="50797" anchor="t">
            <a:normAutofit/>
          </a:bodyPr>
          <a:lstStyle/>
          <a:p>
            <a:r>
              <a:rPr lang="sv-SE" dirty="0"/>
              <a:t>Text </a:t>
            </a:r>
            <a:r>
              <a:rPr lang="sv-SE" dirty="0" err="1"/>
              <a:t>level</a:t>
            </a:r>
            <a:r>
              <a:rPr lang="sv-SE" dirty="0"/>
              <a:t> </a:t>
            </a:r>
            <a:r>
              <a:rPr lang="sv-SE" dirty="0" err="1"/>
              <a:t>one</a:t>
            </a:r>
            <a:endParaRPr dirty="0"/>
          </a:p>
          <a:p>
            <a:pPr lvl="1"/>
            <a:r>
              <a:rPr lang="sv-SE" dirty="0"/>
              <a:t>Text </a:t>
            </a:r>
            <a:r>
              <a:rPr lang="sv-SE" dirty="0" err="1"/>
              <a:t>level</a:t>
            </a:r>
            <a:r>
              <a:rPr lang="sv-SE" dirty="0"/>
              <a:t> </a:t>
            </a:r>
            <a:r>
              <a:rPr lang="sv-SE" dirty="0" err="1"/>
              <a:t>two</a:t>
            </a:r>
            <a:endParaRPr dirty="0"/>
          </a:p>
          <a:p>
            <a:pPr lvl="2"/>
            <a:r>
              <a:rPr lang="sv-SE" dirty="0"/>
              <a:t>Text </a:t>
            </a:r>
            <a:r>
              <a:rPr lang="sv-SE" dirty="0" err="1"/>
              <a:t>level</a:t>
            </a:r>
            <a:r>
              <a:rPr lang="sv-SE" dirty="0"/>
              <a:t> </a:t>
            </a:r>
            <a:r>
              <a:rPr lang="sv-SE" dirty="0" err="1"/>
              <a:t>three</a:t>
            </a:r>
            <a:endParaRPr dirty="0"/>
          </a:p>
          <a:p>
            <a:pPr lvl="3"/>
            <a:r>
              <a:rPr lang="sv-SE" dirty="0"/>
              <a:t>Text </a:t>
            </a:r>
            <a:r>
              <a:rPr lang="sv-SE" dirty="0" err="1"/>
              <a:t>level</a:t>
            </a:r>
            <a:r>
              <a:rPr lang="sv-SE" dirty="0"/>
              <a:t> </a:t>
            </a:r>
            <a:r>
              <a:rPr lang="sv-SE" dirty="0" err="1"/>
              <a:t>four</a:t>
            </a:r>
            <a:endParaRPr dirty="0"/>
          </a:p>
          <a:p>
            <a:pPr lvl="4"/>
            <a:r>
              <a:rPr lang="sv-SE" dirty="0"/>
              <a:t>Text </a:t>
            </a:r>
            <a:r>
              <a:rPr lang="sv-SE" dirty="0" err="1"/>
              <a:t>level</a:t>
            </a:r>
            <a:r>
              <a:rPr lang="sv-SE" dirty="0"/>
              <a:t> </a:t>
            </a:r>
            <a:r>
              <a:rPr lang="sv-SE" dirty="0" err="1"/>
              <a:t>five</a:t>
            </a:r>
            <a:endParaRPr dirty="0"/>
          </a:p>
        </p:txBody>
      </p:sp>
    </p:spTree>
  </p:cSld>
  <p:clrMap bg1="lt1" tx1="dk1" bg2="lt2" tx2="dk2" accent1="accent1" accent2="accent2" accent3="accent3" accent4="accent4" accent5="accent5" accent6="accent6" hlink="hlink" folHlink="folHlink"/>
  <p:sldLayoutIdLst>
    <p:sldLayoutId id="2147483665" r:id="rId1"/>
    <p:sldLayoutId id="2147483668" r:id="rId2"/>
    <p:sldLayoutId id="2147483672" r:id="rId3"/>
    <p:sldLayoutId id="2147483680" r:id="rId4"/>
    <p:sldLayoutId id="2147483681" r:id="rId5"/>
    <p:sldLayoutId id="2147483675" r:id="rId6"/>
    <p:sldLayoutId id="2147483676" r:id="rId7"/>
    <p:sldLayoutId id="2147483677" r:id="rId8"/>
    <p:sldLayoutId id="2147483678" r:id="rId9"/>
    <p:sldLayoutId id="2147483671" r:id="rId10"/>
    <p:sldLayoutId id="2147483661" r:id="rId11"/>
    <p:sldLayoutId id="2147483683" r:id="rId12"/>
    <p:sldLayoutId id="2147483666" r:id="rId13"/>
    <p:sldLayoutId id="2147483669" r:id="rId14"/>
    <p:sldLayoutId id="2147483663" r:id="rId15"/>
    <p:sldLayoutId id="2147483682" r:id="rId16"/>
    <p:sldLayoutId id="2147483667" r:id="rId17"/>
    <p:sldLayoutId id="2147483696" r:id="rId18"/>
  </p:sldLayoutIdLst>
  <p:transition spd="med"/>
  <p:hf sldNum="0" hdr="0" ftr="0" dt="0"/>
  <p:txStyles>
    <p:titleStyle>
      <a:lvl1pPr marL="0" marR="0" indent="0" algn="l" defTabSz="584170" rtl="0" latinLnBrk="0">
        <a:lnSpc>
          <a:spcPct val="100000"/>
        </a:lnSpc>
        <a:spcBef>
          <a:spcPts val="0"/>
        </a:spcBef>
        <a:spcAft>
          <a:spcPts val="0"/>
        </a:spcAft>
        <a:buClrTx/>
        <a:buSzTx/>
        <a:buFontTx/>
        <a:buNone/>
        <a:tabLst/>
        <a:defRPr sz="6000" b="0" i="0" u="none" strike="noStrike" cap="none" spc="0" baseline="0">
          <a:ln>
            <a:noFill/>
          </a:ln>
          <a:solidFill>
            <a:schemeClr val="accent1"/>
          </a:solidFill>
          <a:uFillTx/>
          <a:latin typeface="Arial" panose="020B0604020202020204" pitchFamily="34" charset="0"/>
          <a:ea typeface="+mn-ea"/>
          <a:cs typeface="Arial" panose="020B0604020202020204" pitchFamily="34" charset="0"/>
          <a:sym typeface="Helvetica Light"/>
        </a:defRPr>
      </a:lvl1pPr>
      <a:lvl2pPr marL="0" marR="0" indent="228589"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176"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765"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354"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2941"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530"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119"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706"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252000" marR="0" indent="-252000" algn="l" defTabSz="584170" rtl="0" latinLnBrk="0">
        <a:lnSpc>
          <a:spcPct val="110000"/>
        </a:lnSpc>
        <a:spcBef>
          <a:spcPts val="1200"/>
        </a:spcBef>
        <a:spcAft>
          <a:spcPts val="0"/>
        </a:spcAft>
        <a:buClrTx/>
        <a:buSzPct val="75000"/>
        <a:buFontTx/>
        <a:buChar char="•"/>
        <a:tabLst/>
        <a:defRPr sz="2800" b="0" i="0" u="none" strike="noStrike" cap="none" spc="0" baseline="0">
          <a:ln>
            <a:noFill/>
          </a:ln>
          <a:solidFill>
            <a:srgbClr val="000000"/>
          </a:solidFill>
          <a:uFillTx/>
          <a:latin typeface="Arial"/>
          <a:ea typeface="+mn-ea"/>
          <a:cs typeface="Arial"/>
          <a:sym typeface="Helvetica Light"/>
        </a:defRPr>
      </a:lvl1pPr>
      <a:lvl2pPr marL="504000" marR="0" indent="-252000" algn="l" defTabSz="584170" rtl="0" latinLnBrk="0">
        <a:lnSpc>
          <a:spcPct val="110000"/>
        </a:lnSpc>
        <a:spcBef>
          <a:spcPts val="1200"/>
        </a:spcBef>
        <a:spcAft>
          <a:spcPts val="0"/>
        </a:spcAft>
        <a:buClrTx/>
        <a:buSzPct val="75000"/>
        <a:buFontTx/>
        <a:buChar char="•"/>
        <a:tabLst/>
        <a:defRPr sz="2800" b="0" i="0" u="none" strike="noStrike" cap="none" spc="0" baseline="0">
          <a:ln>
            <a:noFill/>
          </a:ln>
          <a:solidFill>
            <a:srgbClr val="000000"/>
          </a:solidFill>
          <a:uFillTx/>
          <a:latin typeface="Arial"/>
          <a:ea typeface="+mn-ea"/>
          <a:cs typeface="Arial"/>
          <a:sym typeface="Helvetica Light"/>
        </a:defRPr>
      </a:lvl2pPr>
      <a:lvl3pPr marL="756000" marR="0" indent="-252000" algn="l" defTabSz="584170" rtl="0" latinLnBrk="0">
        <a:lnSpc>
          <a:spcPct val="110000"/>
        </a:lnSpc>
        <a:spcBef>
          <a:spcPts val="1200"/>
        </a:spcBef>
        <a:spcAft>
          <a:spcPts val="0"/>
        </a:spcAft>
        <a:buClrTx/>
        <a:buSzPct val="75000"/>
        <a:buFontTx/>
        <a:buChar char="•"/>
        <a:tabLst/>
        <a:defRPr sz="2800" b="0" i="0" u="none" strike="noStrike" cap="none" spc="0" baseline="0">
          <a:ln>
            <a:noFill/>
          </a:ln>
          <a:solidFill>
            <a:srgbClr val="000000"/>
          </a:solidFill>
          <a:uFillTx/>
          <a:latin typeface="Arial"/>
          <a:ea typeface="+mn-ea"/>
          <a:cs typeface="Arial"/>
          <a:sym typeface="Helvetica Light"/>
        </a:defRPr>
      </a:lvl3pPr>
      <a:lvl4pPr marL="1008000" marR="0" indent="-252000" algn="l" defTabSz="584170" rtl="0" latinLnBrk="0">
        <a:lnSpc>
          <a:spcPct val="110000"/>
        </a:lnSpc>
        <a:spcBef>
          <a:spcPts val="1200"/>
        </a:spcBef>
        <a:spcAft>
          <a:spcPts val="0"/>
        </a:spcAft>
        <a:buClrTx/>
        <a:buSzPct val="75000"/>
        <a:buFontTx/>
        <a:buChar char="•"/>
        <a:tabLst/>
        <a:defRPr sz="2800" b="0" i="0" u="none" strike="noStrike" cap="none" spc="0" baseline="0">
          <a:ln>
            <a:noFill/>
          </a:ln>
          <a:solidFill>
            <a:srgbClr val="000000"/>
          </a:solidFill>
          <a:uFillTx/>
          <a:latin typeface="Arial"/>
          <a:ea typeface="+mn-ea"/>
          <a:cs typeface="Arial"/>
          <a:sym typeface="Helvetica Light"/>
        </a:defRPr>
      </a:lvl4pPr>
      <a:lvl5pPr marL="1260000" marR="0" indent="-252000" algn="l" defTabSz="584170" rtl="0" latinLnBrk="0">
        <a:lnSpc>
          <a:spcPct val="110000"/>
        </a:lnSpc>
        <a:spcBef>
          <a:spcPts val="1200"/>
        </a:spcBef>
        <a:spcAft>
          <a:spcPts val="0"/>
        </a:spcAft>
        <a:buClrTx/>
        <a:buSzPct val="75000"/>
        <a:buFontTx/>
        <a:buChar char="•"/>
        <a:tabLst/>
        <a:defRPr sz="2800" b="0" i="0" u="none" strike="noStrike" cap="none" spc="0" baseline="0">
          <a:ln>
            <a:noFill/>
          </a:ln>
          <a:solidFill>
            <a:srgbClr val="000000"/>
          </a:solidFill>
          <a:uFillTx/>
          <a:latin typeface="Arial"/>
          <a:ea typeface="+mn-ea"/>
          <a:cs typeface="Arial"/>
          <a:sym typeface="Helvetica Light"/>
        </a:defRPr>
      </a:lvl5pPr>
      <a:lvl6pPr marL="2666864" marR="0" indent="-444477" algn="l" defTabSz="58417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341" marR="0" indent="-444477" algn="l" defTabSz="58417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5819" marR="0" indent="-444477" algn="l" defTabSz="58417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296" marR="0" indent="-444477" algn="l" defTabSz="58417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17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589" algn="ctr" defTabSz="58417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176" algn="ctr" defTabSz="58417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765" algn="ctr" defTabSz="58417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354" algn="ctr" defTabSz="58417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2941" algn="ctr" defTabSz="58417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530" algn="ctr" defTabSz="58417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119" algn="ctr" defTabSz="58417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706" algn="ctr" defTabSz="58417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1" orient="horz" pos="6004" userDrawn="1">
          <p15:clr>
            <a:srgbClr val="F26B43"/>
          </p15:clr>
        </p15:guide>
        <p15:guide id="2" pos="2776" userDrawn="1">
          <p15:clr>
            <a:srgbClr val="F26B43"/>
          </p15:clr>
        </p15:guide>
        <p15:guide id="3" orient="horz" pos="138" userDrawn="1">
          <p15:clr>
            <a:srgbClr val="F26B43"/>
          </p15:clr>
        </p15:guide>
        <p15:guide id="4" pos="138" userDrawn="1">
          <p15:clr>
            <a:srgbClr val="F26B43"/>
          </p15:clr>
        </p15:guide>
        <p15:guide id="5" pos="8052" userDrawn="1">
          <p15:clr>
            <a:srgbClr val="F26B43"/>
          </p15:clr>
        </p15:guide>
        <p15:guide id="6" orient="horz" pos="3072" userDrawn="1">
          <p15:clr>
            <a:srgbClr val="F26B43"/>
          </p15:clr>
        </p15:guide>
        <p15:guide id="7" pos="541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3763" y="2597150"/>
            <a:ext cx="11217275" cy="61880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3763" y="9040813"/>
            <a:ext cx="2925762" cy="519112"/>
          </a:xfrm>
          <a:prstGeom prst="rect">
            <a:avLst/>
          </a:prstGeom>
        </p:spPr>
        <p:txBody>
          <a:bodyPr vert="horz" lIns="91440" tIns="45720" rIns="91440" bIns="45720" rtlCol="0" anchor="ctr"/>
          <a:lstStyle>
            <a:lvl1pPr algn="l">
              <a:defRPr sz="1200">
                <a:solidFill>
                  <a:schemeClr val="tx1">
                    <a:tint val="75000"/>
                  </a:schemeClr>
                </a:solidFill>
              </a:defRPr>
            </a:lvl1pPr>
          </a:lstStyle>
          <a:p>
            <a:fld id="{2092B9B7-29F3-450C-8764-C4A15F9A1DC7}" type="datetimeFigureOut">
              <a:rPr lang="en-US" smtClean="0"/>
              <a:t>3/21/2019</a:t>
            </a:fld>
            <a:endParaRPr lang="en-US"/>
          </a:p>
        </p:txBody>
      </p:sp>
      <p:sp>
        <p:nvSpPr>
          <p:cNvPr id="5" name="Footer Placeholder 4"/>
          <p:cNvSpPr>
            <a:spLocks noGrp="1"/>
          </p:cNvSpPr>
          <p:nvPr>
            <p:ph type="ftr" sz="quarter" idx="3"/>
          </p:nvPr>
        </p:nvSpPr>
        <p:spPr>
          <a:xfrm>
            <a:off x="4308475" y="9040813"/>
            <a:ext cx="4387850" cy="5191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200">
                <a:solidFill>
                  <a:schemeClr val="tx1">
                    <a:tint val="75000"/>
                  </a:schemeClr>
                </a:solidFill>
              </a:defRPr>
            </a:lvl1pPr>
          </a:lstStyle>
          <a:p>
            <a:fld id="{5453C4AE-C7C3-4B8C-A4C0-36B19E92565D}" type="slidenum">
              <a:rPr lang="en-US" smtClean="0"/>
              <a:t>‹#›</a:t>
            </a:fld>
            <a:endParaRPr lang="en-US"/>
          </a:p>
        </p:txBody>
      </p:sp>
    </p:spTree>
    <p:extLst>
      <p:ext uri="{BB962C8B-B14F-4D97-AF65-F5344CB8AC3E}">
        <p14:creationId xmlns:p14="http://schemas.microsoft.com/office/powerpoint/2010/main" val="14164266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gif"/></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2.xml"/><Relationship Id="rId1" Type="http://schemas.openxmlformats.org/officeDocument/2006/relationships/themeOverride" Target="../theme/themeOverr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gif"/></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4.MOV"/><Relationship Id="rId1" Type="http://schemas.openxmlformats.org/officeDocument/2006/relationships/video" Target="NULL" TargetMode="Externa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4.png"/><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video" Target="NULL" TargetMode="External"/><Relationship Id="rId7" Type="http://schemas.openxmlformats.org/officeDocument/2006/relationships/image" Target="../media/image23.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8.xml"/><Relationship Id="rId5" Type="http://schemas.openxmlformats.org/officeDocument/2006/relationships/slideLayout" Target="../slideLayouts/slideLayout12.xml"/><Relationship Id="rId10" Type="http://schemas.openxmlformats.org/officeDocument/2006/relationships/image" Target="../media/image68.png"/><Relationship Id="rId4" Type="http://schemas.microsoft.com/office/2007/relationships/media" Target="../media/media2.mp4"/><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7.mp4"/><Relationship Id="rId1" Type="http://schemas.openxmlformats.org/officeDocument/2006/relationships/video" Target="NULL" TargetMode="Externa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8.mp4"/><Relationship Id="rId1" Type="http://schemas.openxmlformats.org/officeDocument/2006/relationships/video" Target="NULL" TargetMode="Externa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Layout" Target="../diagrams/layout1.xml"/><Relationship Id="rId7" Type="http://schemas.openxmlformats.org/officeDocument/2006/relationships/image" Target="../media/image32.jpeg"/><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microsoft.com/office/2007/relationships/hdphoto" Target="../media/hdphoto5.wdp"/></Relationships>
</file>

<file path=ppt/slides/_rels/slide3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diagramLayout" Target="../diagrams/layout2.xml"/><Relationship Id="rId7" Type="http://schemas.openxmlformats.org/officeDocument/2006/relationships/image" Target="../media/image77.jp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80.jpeg"/><Relationship Id="rId4" Type="http://schemas.openxmlformats.org/officeDocument/2006/relationships/diagramQuickStyle" Target="../diagrams/quickStyle2.xml"/><Relationship Id="rId9" Type="http://schemas.openxmlformats.org/officeDocument/2006/relationships/image" Target="../media/image79.jpe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28.png"/><Relationship Id="rId5" Type="http://schemas.microsoft.com/office/2007/relationships/hdphoto" Target="../media/hdphoto5.wdp"/><Relationship Id="rId10" Type="http://schemas.openxmlformats.org/officeDocument/2006/relationships/image" Target="../media/image32.jpeg"/><Relationship Id="rId4" Type="http://schemas.openxmlformats.org/officeDocument/2006/relationships/image" Target="../media/image27.jpeg"/><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34.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3.png"/><Relationship Id="rId5" Type="http://schemas.openxmlformats.org/officeDocument/2006/relationships/image" Target="../media/image23.png"/><Relationship Id="rId4"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32889" y="619843"/>
            <a:ext cx="10663992" cy="679441"/>
          </a:xfrm>
          <a:prstGeom prst="rect">
            <a:avLst/>
          </a:prstGeom>
          <a:noFill/>
        </p:spPr>
        <p:txBody>
          <a:bodyPr wrap="none" lIns="124229" tIns="62115" rIns="124229" bIns="62115" rtlCol="0">
            <a:spAutoFit/>
          </a:bodyPr>
          <a:lstStyle/>
          <a:p>
            <a:r>
              <a:rPr lang="en-US" altLang="cs-CZ" b="1" dirty="0">
                <a:solidFill>
                  <a:srgbClr val="9C6114"/>
                </a:solidFill>
              </a:rPr>
              <a:t>A defect organ? No worries 3D print a new one!</a:t>
            </a:r>
          </a:p>
        </p:txBody>
      </p:sp>
      <p:sp>
        <p:nvSpPr>
          <p:cNvPr id="9" name="Date Placeholder 3"/>
          <p:cNvSpPr>
            <a:spLocks noGrp="1"/>
          </p:cNvSpPr>
          <p:nvPr>
            <p:ph type="dt" sz="half" idx="10"/>
          </p:nvPr>
        </p:nvSpPr>
        <p:spPr>
          <a:xfrm>
            <a:off x="-911533" y="0"/>
            <a:ext cx="3034453" cy="519288"/>
          </a:xfrm>
        </p:spPr>
        <p:txBody>
          <a:bodyPr/>
          <a:lstStyle/>
          <a:p>
            <a:r>
              <a:rPr lang="en-CA" sz="1400" dirty="0">
                <a:solidFill>
                  <a:prstClr val="black">
                    <a:tint val="75000"/>
                  </a:prstClr>
                </a:solidFill>
                <a:latin typeface="Arial"/>
                <a:cs typeface="Arial"/>
              </a:rPr>
              <a:t>2019-03-22</a:t>
            </a:r>
            <a:endParaRPr lang="sv-SE" sz="1400" dirty="0">
              <a:solidFill>
                <a:prstClr val="black">
                  <a:tint val="75000"/>
                </a:prstClr>
              </a:solidFill>
              <a:latin typeface="Arial"/>
              <a:cs typeface="Arial"/>
            </a:endParaRPr>
          </a:p>
        </p:txBody>
      </p:sp>
      <p:grpSp>
        <p:nvGrpSpPr>
          <p:cNvPr id="8" name="Group 7"/>
          <p:cNvGrpSpPr/>
          <p:nvPr/>
        </p:nvGrpSpPr>
        <p:grpSpPr>
          <a:xfrm>
            <a:off x="-709905" y="7751395"/>
            <a:ext cx="6982901" cy="1748104"/>
            <a:chOff x="-806110" y="7751395"/>
            <a:chExt cx="6982901" cy="1748104"/>
          </a:xfrm>
        </p:grpSpPr>
        <p:grpSp>
          <p:nvGrpSpPr>
            <p:cNvPr id="2" name="Group 1"/>
            <p:cNvGrpSpPr/>
            <p:nvPr/>
          </p:nvGrpSpPr>
          <p:grpSpPr>
            <a:xfrm>
              <a:off x="-806110" y="7751395"/>
              <a:ext cx="6982901" cy="1748104"/>
              <a:chOff x="255547" y="4761709"/>
              <a:chExt cx="8636933" cy="1603354"/>
            </a:xfrm>
          </p:grpSpPr>
          <p:sp>
            <p:nvSpPr>
              <p:cNvPr id="3" name="Rectangle 2"/>
              <p:cNvSpPr/>
              <p:nvPr/>
            </p:nvSpPr>
            <p:spPr>
              <a:xfrm>
                <a:off x="255547" y="4761709"/>
                <a:ext cx="8636933" cy="471020"/>
              </a:xfrm>
              <a:prstGeom prst="rect">
                <a:avLst/>
              </a:prstGeom>
            </p:spPr>
            <p:txBody>
              <a:bodyPr wrap="square">
                <a:spAutoFit/>
              </a:bodyPr>
              <a:lstStyle/>
              <a:p>
                <a:r>
                  <a:rPr lang="en-US" sz="1900" b="1" dirty="0">
                    <a:solidFill>
                      <a:srgbClr val="9C6114"/>
                    </a:solidFill>
                    <a:latin typeface="Adobe Garamond Pro" pitchFamily="18" charset="0"/>
                  </a:rPr>
                  <a:t>Wallenberg Centre for Molecular Medicine</a:t>
                </a:r>
              </a:p>
              <a:p>
                <a:r>
                  <a:rPr lang="en-US" sz="1900" b="1" dirty="0">
                    <a:solidFill>
                      <a:srgbClr val="9C6114"/>
                    </a:solidFill>
                  </a:rPr>
                  <a:t>FACULTY OF MEDICINE | LUND UNIVERSITY</a:t>
                </a:r>
                <a:endParaRPr lang="sv-SE" sz="1900" b="1" dirty="0">
                  <a:solidFill>
                    <a:srgbClr val="9C6114"/>
                  </a:solidFill>
                </a:endParaRPr>
              </a:p>
            </p:txBody>
          </p:sp>
          <p:pic>
            <p:nvPicPr>
              <p:cNvPr id="5" name="Picture 3" descr="C:\Users\mphy-uen\Desktop\Andrea\KAW Logotype LargeEnglis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7897" y="5415943"/>
                <a:ext cx="1651012" cy="94912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C:\Users\mphy-uen\Desktop\Andrea\Region_skane_logo_cmyk.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8100" y="5498080"/>
                <a:ext cx="967948" cy="763576"/>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4" name="Picture 3"/>
            <p:cNvPicPr>
              <a:picLocks noChangeAspect="1"/>
            </p:cNvPicPr>
            <p:nvPr/>
          </p:nvPicPr>
          <p:blipFill>
            <a:blip r:embed="rId5" cstate="print"/>
            <a:stretch>
              <a:fillRect/>
            </a:stretch>
          </p:blipFill>
          <p:spPr>
            <a:xfrm>
              <a:off x="3827777" y="8500544"/>
              <a:ext cx="751684" cy="947121"/>
            </a:xfrm>
            <a:prstGeom prst="rect">
              <a:avLst/>
            </a:prstGeom>
          </p:spPr>
        </p:pic>
      </p:grpSp>
      <p:cxnSp>
        <p:nvCxnSpPr>
          <p:cNvPr id="12" name="Straight Connector 11"/>
          <p:cNvCxnSpPr/>
          <p:nvPr/>
        </p:nvCxnSpPr>
        <p:spPr>
          <a:xfrm flipV="1">
            <a:off x="1443107" y="1312668"/>
            <a:ext cx="9967060" cy="19244"/>
          </a:xfrm>
          <a:prstGeom prst="line">
            <a:avLst/>
          </a:prstGeom>
          <a:noFill/>
          <a:ln w="25400" cap="flat">
            <a:solidFill>
              <a:srgbClr val="9C6114"/>
            </a:solidFill>
            <a:prstDash val="solid"/>
            <a:miter lim="400000"/>
          </a:ln>
          <a:effectLst/>
          <a:sp3d/>
        </p:spPr>
        <p:style>
          <a:lnRef idx="0">
            <a:scrgbClr r="0" g="0" b="0"/>
          </a:lnRef>
          <a:fillRef idx="0">
            <a:scrgbClr r="0" g="0" b="0"/>
          </a:fillRef>
          <a:effectRef idx="0">
            <a:scrgbClr r="0" g="0" b="0"/>
          </a:effectRef>
          <a:fontRef idx="none"/>
        </p:style>
      </p:cxnSp>
      <p:pic>
        <p:nvPicPr>
          <p:cNvPr id="13" name="Picture 12">
            <a:extLst>
              <a:ext uri="{FF2B5EF4-FFF2-40B4-BE49-F238E27FC236}">
                <a16:creationId xmlns:a16="http://schemas.microsoft.com/office/drawing/2014/main" id="{30AEBF1E-1421-40D5-8D51-7D7B796AD3B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896961" y="1510932"/>
            <a:ext cx="9210878" cy="6140585"/>
          </a:xfrm>
          <a:prstGeom prst="rect">
            <a:avLst/>
          </a:prstGeom>
        </p:spPr>
      </p:pic>
    </p:spTree>
    <p:extLst>
      <p:ext uri="{BB962C8B-B14F-4D97-AF65-F5344CB8AC3E}">
        <p14:creationId xmlns:p14="http://schemas.microsoft.com/office/powerpoint/2010/main" val="3678805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D4CFC4-E637-4942-8F6A-3BBB387475E8}"/>
              </a:ext>
            </a:extLst>
          </p:cNvPr>
          <p:cNvPicPr>
            <a:picLocks noChangeAspect="1"/>
          </p:cNvPicPr>
          <p:nvPr/>
        </p:nvPicPr>
        <p:blipFill>
          <a:blip r:embed="rId3"/>
          <a:stretch>
            <a:fillRect/>
          </a:stretch>
        </p:blipFill>
        <p:spPr>
          <a:xfrm>
            <a:off x="10168040" y="192425"/>
            <a:ext cx="2836760" cy="1462878"/>
          </a:xfrm>
          <a:prstGeom prst="rect">
            <a:avLst/>
          </a:prstGeom>
        </p:spPr>
      </p:pic>
      <p:cxnSp>
        <p:nvCxnSpPr>
          <p:cNvPr id="5" name="Straight Connector 4"/>
          <p:cNvCxnSpPr/>
          <p:nvPr/>
        </p:nvCxnSpPr>
        <p:spPr>
          <a:xfrm flipV="1">
            <a:off x="711933" y="1731835"/>
            <a:ext cx="9447541" cy="19244"/>
          </a:xfrm>
          <a:prstGeom prst="line">
            <a:avLst/>
          </a:prstGeom>
          <a:noFill/>
          <a:ln w="25400" cap="flat">
            <a:solidFill>
              <a:srgbClr val="9C6114"/>
            </a:solidFill>
            <a:prstDash val="solid"/>
            <a:miter lim="400000"/>
          </a:ln>
          <a:effectLst/>
          <a:sp3d/>
        </p:spPr>
        <p:style>
          <a:lnRef idx="0">
            <a:scrgbClr r="0" g="0" b="0"/>
          </a:lnRef>
          <a:fillRef idx="0">
            <a:scrgbClr r="0" g="0" b="0"/>
          </a:fillRef>
          <a:effectRef idx="0">
            <a:scrgbClr r="0" g="0" b="0"/>
          </a:effectRef>
          <a:fontRef idx="none"/>
        </p:style>
      </p:cxnSp>
      <p:sp>
        <p:nvSpPr>
          <p:cNvPr id="25" name="Title 24">
            <a:extLst>
              <a:ext uri="{FF2B5EF4-FFF2-40B4-BE49-F238E27FC236}">
                <a16:creationId xmlns:a16="http://schemas.microsoft.com/office/drawing/2014/main" id="{B6C0AFEC-3B55-40E0-A4FF-78E8305F8B32}"/>
              </a:ext>
            </a:extLst>
          </p:cNvPr>
          <p:cNvSpPr>
            <a:spLocks noGrp="1"/>
          </p:cNvSpPr>
          <p:nvPr>
            <p:ph type="title"/>
          </p:nvPr>
        </p:nvSpPr>
        <p:spPr>
          <a:ln w="12700">
            <a:miter lim="400000"/>
          </a:ln>
        </p:spPr>
        <p:txBody>
          <a:bodyPr lIns="50797" tIns="50797" rIns="50797" bIns="359982" anchor="b">
            <a:normAutofit fontScale="90000"/>
          </a:bodyPr>
          <a:lstStyle/>
          <a:p>
            <a:r>
              <a:rPr lang="en-GB" dirty="0"/>
              <a:t>Cell source </a:t>
            </a:r>
            <a:endParaRPr lang="en-SE" dirty="0"/>
          </a:p>
        </p:txBody>
      </p:sp>
      <p:sp>
        <p:nvSpPr>
          <p:cNvPr id="8" name="Text Placeholder 2">
            <a:extLst>
              <a:ext uri="{FF2B5EF4-FFF2-40B4-BE49-F238E27FC236}">
                <a16:creationId xmlns:a16="http://schemas.microsoft.com/office/drawing/2014/main" id="{36CD78A6-1E3E-4B1B-A1BE-F7797C9B0216}"/>
              </a:ext>
            </a:extLst>
          </p:cNvPr>
          <p:cNvSpPr>
            <a:spLocks noGrp="1"/>
          </p:cNvSpPr>
          <p:nvPr>
            <p:ph type="body" sz="quarter" idx="10"/>
          </p:nvPr>
        </p:nvSpPr>
        <p:spPr>
          <a:xfrm>
            <a:off x="7092518" y="2690419"/>
            <a:ext cx="4493902" cy="1218509"/>
          </a:xfrm>
        </p:spPr>
        <p:txBody>
          <a:bodyPr>
            <a:normAutofit/>
          </a:bodyPr>
          <a:lstStyle/>
          <a:p>
            <a:pPr marL="0" indent="0">
              <a:buSzPct val="100000"/>
              <a:buNone/>
            </a:pPr>
            <a:r>
              <a:rPr lang="en-US" dirty="0"/>
              <a:t>Derived from stem cells </a:t>
            </a:r>
          </a:p>
          <a:p>
            <a:pPr marL="0" indent="0">
              <a:buSzPct val="100000"/>
              <a:buNone/>
            </a:pPr>
            <a:r>
              <a:rPr lang="en-US" dirty="0"/>
              <a:t>(bone marrow, blood…)</a:t>
            </a:r>
          </a:p>
        </p:txBody>
      </p:sp>
      <p:sp>
        <p:nvSpPr>
          <p:cNvPr id="10" name="Text Placeholder 2">
            <a:extLst>
              <a:ext uri="{FF2B5EF4-FFF2-40B4-BE49-F238E27FC236}">
                <a16:creationId xmlns:a16="http://schemas.microsoft.com/office/drawing/2014/main" id="{6DECF2AD-20D3-4BFB-92B3-F69B6FEBC6CA}"/>
              </a:ext>
            </a:extLst>
          </p:cNvPr>
          <p:cNvSpPr txBox="1">
            <a:spLocks/>
          </p:cNvSpPr>
          <p:nvPr/>
        </p:nvSpPr>
        <p:spPr>
          <a:xfrm>
            <a:off x="750277" y="2594170"/>
            <a:ext cx="4987303" cy="591723"/>
          </a:xfrm>
          <a:prstGeom prst="rect">
            <a:avLst/>
          </a:prstGeom>
          <a:ln w="12700">
            <a:miter lim="400000"/>
          </a:ln>
          <a:extLst>
            <a:ext uri="{C572A759-6A51-4108-AA02-DFA0A04FC94B}">
              <ma14:wrappingTextBoxFlag xmlns:ma14="http://schemas.microsoft.com/office/mac/drawingml/2011/main" xmlns="" val="1"/>
            </a:ext>
          </a:extLst>
        </p:spPr>
        <p:txBody>
          <a:bodyPr lIns="50797" tIns="50797" rIns="50797" bIns="50797" anchor="t">
            <a:normAutofit/>
          </a:bodyPr>
          <a:lstStyle>
            <a:lvl1pPr marL="252000" marR="0" indent="-252000" algn="l" defTabSz="584170" rtl="0" latinLnBrk="0">
              <a:lnSpc>
                <a:spcPct val="110000"/>
              </a:lnSpc>
              <a:spcBef>
                <a:spcPts val="1200"/>
              </a:spcBef>
              <a:spcAft>
                <a:spcPts val="0"/>
              </a:spcAft>
              <a:buClrTx/>
              <a:buSzPct val="75000"/>
              <a:buFontTx/>
              <a:buChar char="•"/>
              <a:tabLst/>
              <a:defRPr sz="2800" b="0" i="0" u="none" strike="noStrike" cap="none" spc="0" baseline="0">
                <a:ln>
                  <a:noFill/>
                </a:ln>
                <a:solidFill>
                  <a:srgbClr val="000000"/>
                </a:solidFill>
                <a:uFillTx/>
                <a:latin typeface="Arial"/>
                <a:ea typeface="+mn-ea"/>
                <a:cs typeface="Arial"/>
                <a:sym typeface="Helvetica Light"/>
              </a:defRPr>
            </a:lvl1pPr>
            <a:lvl2pPr marL="504000" marR="0" indent="-252000" algn="l" defTabSz="584170" rtl="0" latinLnBrk="0">
              <a:lnSpc>
                <a:spcPct val="110000"/>
              </a:lnSpc>
              <a:spcBef>
                <a:spcPts val="1200"/>
              </a:spcBef>
              <a:spcAft>
                <a:spcPts val="0"/>
              </a:spcAft>
              <a:buClrTx/>
              <a:buSzPct val="75000"/>
              <a:buFontTx/>
              <a:buChar char="•"/>
              <a:tabLst/>
              <a:defRPr sz="2800" b="0" i="0" u="none" strike="noStrike" cap="none" spc="0" baseline="0">
                <a:ln>
                  <a:noFill/>
                </a:ln>
                <a:solidFill>
                  <a:srgbClr val="000000"/>
                </a:solidFill>
                <a:uFillTx/>
                <a:latin typeface="Arial"/>
                <a:ea typeface="+mn-ea"/>
                <a:cs typeface="Arial"/>
                <a:sym typeface="Helvetica Light"/>
              </a:defRPr>
            </a:lvl2pPr>
            <a:lvl3pPr marL="756000" marR="0" indent="-252000" algn="l" defTabSz="584170" rtl="0" latinLnBrk="0">
              <a:lnSpc>
                <a:spcPct val="110000"/>
              </a:lnSpc>
              <a:spcBef>
                <a:spcPts val="1200"/>
              </a:spcBef>
              <a:spcAft>
                <a:spcPts val="0"/>
              </a:spcAft>
              <a:buClrTx/>
              <a:buSzPct val="75000"/>
              <a:buFontTx/>
              <a:buChar char="•"/>
              <a:tabLst/>
              <a:defRPr sz="2800" b="0" i="0" u="none" strike="noStrike" cap="none" spc="0" baseline="0">
                <a:ln>
                  <a:noFill/>
                </a:ln>
                <a:solidFill>
                  <a:srgbClr val="000000"/>
                </a:solidFill>
                <a:uFillTx/>
                <a:latin typeface="Arial"/>
                <a:ea typeface="+mn-ea"/>
                <a:cs typeface="Arial"/>
                <a:sym typeface="Helvetica Light"/>
              </a:defRPr>
            </a:lvl3pPr>
            <a:lvl4pPr marL="1008000" marR="0" indent="-252000" algn="l" defTabSz="584170" rtl="0" latinLnBrk="0">
              <a:lnSpc>
                <a:spcPct val="110000"/>
              </a:lnSpc>
              <a:spcBef>
                <a:spcPts val="1200"/>
              </a:spcBef>
              <a:spcAft>
                <a:spcPts val="0"/>
              </a:spcAft>
              <a:buClrTx/>
              <a:buSzPct val="75000"/>
              <a:buFontTx/>
              <a:buChar char="•"/>
              <a:tabLst/>
              <a:defRPr sz="2800" b="0" i="0" u="none" strike="noStrike" cap="none" spc="0" baseline="0">
                <a:ln>
                  <a:noFill/>
                </a:ln>
                <a:solidFill>
                  <a:srgbClr val="000000"/>
                </a:solidFill>
                <a:uFillTx/>
                <a:latin typeface="Arial"/>
                <a:ea typeface="+mn-ea"/>
                <a:cs typeface="Arial"/>
                <a:sym typeface="Helvetica Light"/>
              </a:defRPr>
            </a:lvl4pPr>
            <a:lvl5pPr marL="1260000" marR="0" indent="-252000" algn="l" defTabSz="584170" rtl="0" latinLnBrk="0">
              <a:lnSpc>
                <a:spcPct val="110000"/>
              </a:lnSpc>
              <a:spcBef>
                <a:spcPts val="1200"/>
              </a:spcBef>
              <a:spcAft>
                <a:spcPts val="0"/>
              </a:spcAft>
              <a:buClrTx/>
              <a:buSzPct val="75000"/>
              <a:buFontTx/>
              <a:buChar char="•"/>
              <a:tabLst/>
              <a:defRPr sz="2800" b="0" i="0" u="none" strike="noStrike" cap="none" spc="0" baseline="0">
                <a:ln>
                  <a:noFill/>
                </a:ln>
                <a:solidFill>
                  <a:srgbClr val="000000"/>
                </a:solidFill>
                <a:uFillTx/>
                <a:latin typeface="Arial"/>
                <a:ea typeface="+mn-ea"/>
                <a:cs typeface="Arial"/>
                <a:sym typeface="Helvetica Light"/>
              </a:defRPr>
            </a:lvl5pPr>
            <a:lvl6pPr marL="2666864" marR="0" indent="-444477" algn="l" defTabSz="58417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341" marR="0" indent="-444477" algn="l" defTabSz="58417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5819" marR="0" indent="-444477" algn="l" defTabSz="58417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296" marR="0" indent="-444477" algn="l" defTabSz="58417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marL="0" indent="0" hangingPunct="1">
              <a:buSzPct val="100000"/>
              <a:buNone/>
            </a:pPr>
            <a:r>
              <a:rPr lang="en-US" dirty="0"/>
              <a:t>Directly from patients’ organ </a:t>
            </a:r>
          </a:p>
        </p:txBody>
      </p:sp>
      <p:sp>
        <p:nvSpPr>
          <p:cNvPr id="3" name="Rectangle 2">
            <a:extLst>
              <a:ext uri="{FF2B5EF4-FFF2-40B4-BE49-F238E27FC236}">
                <a16:creationId xmlns:a16="http://schemas.microsoft.com/office/drawing/2014/main" id="{E1E067B6-7D7B-44D1-990E-8215811FB1C5}"/>
              </a:ext>
            </a:extLst>
          </p:cNvPr>
          <p:cNvSpPr/>
          <p:nvPr/>
        </p:nvSpPr>
        <p:spPr>
          <a:xfrm>
            <a:off x="4379808" y="6806044"/>
            <a:ext cx="4548180" cy="1785297"/>
          </a:xfrm>
          <a:prstGeom prst="rect">
            <a:avLst/>
          </a:prstGeom>
        </p:spPr>
        <p:txBody>
          <a:bodyPr wrap="square">
            <a:spAutoFit/>
          </a:bodyPr>
          <a:lstStyle/>
          <a:p>
            <a:pPr lvl="0" hangingPunct="1">
              <a:lnSpc>
                <a:spcPct val="110000"/>
              </a:lnSpc>
              <a:spcBef>
                <a:spcPts val="1200"/>
              </a:spcBef>
              <a:buSzPct val="100000"/>
            </a:pPr>
            <a:r>
              <a:rPr lang="en-GB" sz="2800" dirty="0">
                <a:latin typeface="Arial"/>
                <a:cs typeface="Arial"/>
              </a:rPr>
              <a:t>Reprogramming to </a:t>
            </a:r>
          </a:p>
          <a:p>
            <a:pPr lvl="0" hangingPunct="1">
              <a:lnSpc>
                <a:spcPct val="110000"/>
              </a:lnSpc>
              <a:spcBef>
                <a:spcPts val="1200"/>
              </a:spcBef>
              <a:buSzPct val="100000"/>
            </a:pPr>
            <a:r>
              <a:rPr lang="en-GB" sz="2800" dirty="0">
                <a:latin typeface="Arial"/>
                <a:cs typeface="Arial"/>
              </a:rPr>
              <a:t>stem cells</a:t>
            </a:r>
          </a:p>
          <a:p>
            <a:pPr marL="252000" lvl="1" indent="0" hangingPunct="1">
              <a:lnSpc>
                <a:spcPct val="110000"/>
              </a:lnSpc>
              <a:spcBef>
                <a:spcPts val="1200"/>
              </a:spcBef>
              <a:buSzPct val="75000"/>
            </a:pPr>
            <a:r>
              <a:rPr lang="en-GB" sz="2800" dirty="0">
                <a:latin typeface="Arial"/>
                <a:cs typeface="Arial"/>
              </a:rPr>
              <a:t>	</a:t>
            </a:r>
            <a:endParaRPr lang="en-US" sz="2800" dirty="0">
              <a:latin typeface="Arial"/>
              <a:cs typeface="Arial"/>
            </a:endParaRPr>
          </a:p>
        </p:txBody>
      </p:sp>
      <p:cxnSp>
        <p:nvCxnSpPr>
          <p:cNvPr id="13" name="Straight Connector 12">
            <a:extLst>
              <a:ext uri="{FF2B5EF4-FFF2-40B4-BE49-F238E27FC236}">
                <a16:creationId xmlns:a16="http://schemas.microsoft.com/office/drawing/2014/main" id="{11C108C0-8CD4-4D26-8CCE-FADAA0F2631D}"/>
              </a:ext>
            </a:extLst>
          </p:cNvPr>
          <p:cNvCxnSpPr>
            <a:cxnSpLocks/>
          </p:cNvCxnSpPr>
          <p:nvPr/>
        </p:nvCxnSpPr>
        <p:spPr>
          <a:xfrm>
            <a:off x="6502400" y="2247899"/>
            <a:ext cx="0" cy="3624695"/>
          </a:xfrm>
          <a:prstGeom prst="line">
            <a:avLst/>
          </a:prstGeom>
          <a:noFill/>
          <a:ln w="7620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ED65D210-0856-4970-BE7D-3A60AC3A06CD}"/>
              </a:ext>
            </a:extLst>
          </p:cNvPr>
          <p:cNvCxnSpPr>
            <a:cxnSpLocks/>
          </p:cNvCxnSpPr>
          <p:nvPr/>
        </p:nvCxnSpPr>
        <p:spPr>
          <a:xfrm flipH="1" flipV="1">
            <a:off x="6510704" y="5872595"/>
            <a:ext cx="3261946" cy="1633106"/>
          </a:xfrm>
          <a:prstGeom prst="line">
            <a:avLst/>
          </a:prstGeom>
          <a:noFill/>
          <a:ln w="7620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3495DE9D-2A68-4B03-BAC5-5CF99562BC70}"/>
              </a:ext>
            </a:extLst>
          </p:cNvPr>
          <p:cNvCxnSpPr>
            <a:cxnSpLocks/>
          </p:cNvCxnSpPr>
          <p:nvPr/>
        </p:nvCxnSpPr>
        <p:spPr>
          <a:xfrm flipV="1">
            <a:off x="3232151" y="5872594"/>
            <a:ext cx="3261946" cy="1633106"/>
          </a:xfrm>
          <a:prstGeom prst="line">
            <a:avLst/>
          </a:prstGeom>
          <a:noFill/>
          <a:ln w="76200" cap="flat">
            <a:solidFill>
              <a:schemeClr val="tx1"/>
            </a:solidFill>
            <a:prstDash val="solid"/>
            <a:miter lim="400000"/>
          </a:ln>
          <a:effectLst/>
          <a:sp3d/>
        </p:spPr>
        <p:style>
          <a:lnRef idx="0">
            <a:scrgbClr r="0" g="0" b="0"/>
          </a:lnRef>
          <a:fillRef idx="0">
            <a:scrgbClr r="0" g="0" b="0"/>
          </a:fillRef>
          <a:effectRef idx="0">
            <a:scrgbClr r="0" g="0" b="0"/>
          </a:effectRef>
          <a:fontRef idx="none"/>
        </p:style>
      </p:cxnSp>
      <p:pic>
        <p:nvPicPr>
          <p:cNvPr id="2" name="Picture 1">
            <a:extLst>
              <a:ext uri="{FF2B5EF4-FFF2-40B4-BE49-F238E27FC236}">
                <a16:creationId xmlns:a16="http://schemas.microsoft.com/office/drawing/2014/main" id="{01D59CC7-344D-4241-8462-E9FB8ECA16F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922" b="99397" l="2603" r="98482">
                        <a14:foregroundMark x1="29718" y1="28205" x2="29718" y2="28205"/>
                        <a14:foregroundMark x1="20390" y1="24736" x2="30586" y2="48869"/>
                        <a14:foregroundMark x1="34056" y1="39367" x2="41649" y2="31825"/>
                        <a14:foregroundMark x1="32321" y1="43590" x2="24295" y2="28808"/>
                        <a14:foregroundMark x1="24295" y1="28808" x2="45770" y2="27451"/>
                        <a14:foregroundMark x1="45770" y1="27451" x2="47505" y2="30618"/>
                        <a14:foregroundMark x1="42516" y1="12368" x2="21041" y2="21719"/>
                        <a14:foregroundMark x1="21041" y1="21719" x2="11714" y2="37104"/>
                        <a14:foregroundMark x1="11714" y1="37104" x2="14534" y2="39367"/>
                        <a14:foregroundMark x1="49241" y1="15234" x2="39913" y2="78281"/>
                        <a14:foregroundMark x1="45119" y1="28205" x2="33406" y2="54299"/>
                        <a14:foregroundMark x1="33406" y1="54299" x2="34924" y2="85370"/>
                        <a14:foregroundMark x1="28850" y1="40573" x2="31453" y2="97738"/>
                        <a14:foregroundMark x1="23861" y1="46456" x2="25597" y2="92308"/>
                        <a14:foregroundMark x1="44252" y1="82353" x2="50108" y2="57014"/>
                        <a14:foregroundMark x1="53579" y1="92911" x2="53579" y2="66516"/>
                        <a14:foregroundMark x1="48373" y1="77074" x2="48807" y2="91855"/>
                        <a14:foregroundMark x1="48807" y1="91855" x2="66161" y2="84766"/>
                        <a14:foregroundMark x1="69631" y1="60030" x2="67896" y2="99397"/>
                        <a14:foregroundMark x1="64425" y1="47662" x2="83948" y2="34087"/>
                        <a14:foregroundMark x1="90672" y1="40573" x2="78091" y2="39970"/>
                        <a14:foregroundMark x1="83080" y1="40573" x2="81345" y2="25943"/>
                        <a14:foregroundMark x1="89805" y1="41780" x2="86551" y2="26094"/>
                        <a14:foregroundMark x1="86551" y1="26094" x2="64859" y2="17345"/>
                        <a14:foregroundMark x1="64859" y1="17345" x2="16269" y2="25038"/>
                        <a14:foregroundMark x1="16269" y1="25038" x2="6074" y2="39970"/>
                        <a14:foregroundMark x1="6074" y1="39970" x2="27332" y2="49472"/>
                        <a14:foregroundMark x1="27332" y1="49472" x2="32321" y2="82353"/>
                        <a14:foregroundMark x1="32321" y1="82353" x2="40781" y2="96380"/>
                        <a14:foregroundMark x1="40781" y1="96380" x2="63557" y2="93514"/>
                        <a14:foregroundMark x1="63557" y1="93514" x2="72017" y2="59879"/>
                        <a14:foregroundMark x1="72017" y1="59879" x2="72017" y2="41327"/>
                        <a14:foregroundMark x1="72017" y1="41327" x2="96746" y2="40875"/>
                        <a14:foregroundMark x1="96746" y1="40875" x2="99132" y2="41176"/>
                        <a14:foregroundMark x1="55098" y1="7692" x2="55098" y2="7692"/>
                        <a14:foregroundMark x1="51844" y1="4072" x2="51844" y2="4072"/>
                        <a14:foregroundMark x1="2603" y1="37707" x2="2603" y2="37707"/>
                      </a14:backgroundRemoval>
                    </a14:imgEffect>
                  </a14:imgLayer>
                </a14:imgProps>
              </a:ext>
            </a:extLst>
          </a:blip>
          <a:stretch>
            <a:fillRect/>
          </a:stretch>
        </p:blipFill>
        <p:spPr>
          <a:xfrm>
            <a:off x="1811671" y="3452033"/>
            <a:ext cx="2250844" cy="3237114"/>
          </a:xfrm>
          <a:prstGeom prst="rect">
            <a:avLst/>
          </a:prstGeom>
        </p:spPr>
      </p:pic>
      <p:pic>
        <p:nvPicPr>
          <p:cNvPr id="2052" name="Picture 4" descr="https://smart.servier.com/wp-content/uploads/2016/10/Astrocyte03-680x547.png">
            <a:extLst>
              <a:ext uri="{FF2B5EF4-FFF2-40B4-BE49-F238E27FC236}">
                <a16:creationId xmlns:a16="http://schemas.microsoft.com/office/drawing/2014/main" id="{66ABBF79-A23A-4DA5-B081-1737EC31A3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70935" y="5263339"/>
            <a:ext cx="1514783" cy="12185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mart.servier.com/wp-content/uploads/2016/10/proerythroblaste.png">
            <a:extLst>
              <a:ext uri="{FF2B5EF4-FFF2-40B4-BE49-F238E27FC236}">
                <a16:creationId xmlns:a16="http://schemas.microsoft.com/office/drawing/2014/main" id="{DB48611B-1B05-4919-9DEA-7165B5CDAFB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92491" y="4252238"/>
            <a:ext cx="966585" cy="95808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smart.servier.com/wp-content/uploads/2016/10/lymphocyte_05.png">
            <a:extLst>
              <a:ext uri="{FF2B5EF4-FFF2-40B4-BE49-F238E27FC236}">
                <a16:creationId xmlns:a16="http://schemas.microsoft.com/office/drawing/2014/main" id="{65791AD7-FAB4-46D5-A23A-01BCA0067DA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09079" y="4316658"/>
            <a:ext cx="976734" cy="94668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D3949D9-0585-4231-83A4-527DF4F5B747}"/>
              </a:ext>
            </a:extLst>
          </p:cNvPr>
          <p:cNvSpPr txBox="1"/>
          <p:nvPr/>
        </p:nvSpPr>
        <p:spPr>
          <a:xfrm>
            <a:off x="201015" y="9029729"/>
            <a:ext cx="608221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Light"/>
              </a:rPr>
              <a:t>Fabio Rosa, Gabriela Ferreira</a:t>
            </a:r>
            <a:r>
              <a:rPr lang="en-US" sz="2000" dirty="0"/>
              <a:t>, Cristiana Pires, Rita Alves, Olga </a:t>
            </a:r>
            <a:r>
              <a:rPr lang="en-US" sz="2000" dirty="0" err="1"/>
              <a:t>Zimmermannova</a:t>
            </a:r>
            <a:r>
              <a:rPr lang="en-US" sz="2000" dirty="0"/>
              <a:t>, Yang Liu, Michaela Roth</a:t>
            </a:r>
            <a:endParaRPr kumimoji="0" lang="en-US" sz="20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59576484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9D7A2-0070-4F30-9AE8-37F58A463908}"/>
              </a:ext>
            </a:extLst>
          </p:cNvPr>
          <p:cNvSpPr>
            <a:spLocks noGrp="1"/>
          </p:cNvSpPr>
          <p:nvPr>
            <p:ph type="title"/>
          </p:nvPr>
        </p:nvSpPr>
        <p:spPr/>
        <p:txBody>
          <a:bodyPr>
            <a:normAutofit fontScale="90000"/>
          </a:bodyPr>
          <a:lstStyle/>
          <a:p>
            <a:r>
              <a:rPr lang="en-US" dirty="0"/>
              <a:t>Cell reprograming </a:t>
            </a:r>
            <a:endParaRPr lang="en-SE" dirty="0"/>
          </a:p>
        </p:txBody>
      </p:sp>
      <p:sp>
        <p:nvSpPr>
          <p:cNvPr id="3" name="Text Placeholder 2">
            <a:extLst>
              <a:ext uri="{FF2B5EF4-FFF2-40B4-BE49-F238E27FC236}">
                <a16:creationId xmlns:a16="http://schemas.microsoft.com/office/drawing/2014/main" id="{5A195ABC-8706-4F77-A850-158B86F79280}"/>
              </a:ext>
            </a:extLst>
          </p:cNvPr>
          <p:cNvSpPr>
            <a:spLocks noGrp="1"/>
          </p:cNvSpPr>
          <p:nvPr>
            <p:ph type="body" sz="quarter" idx="10"/>
          </p:nvPr>
        </p:nvSpPr>
        <p:spPr>
          <a:xfrm>
            <a:off x="750277" y="3852337"/>
            <a:ext cx="3139517" cy="2667000"/>
          </a:xfrm>
        </p:spPr>
        <p:txBody>
          <a:bodyPr/>
          <a:lstStyle/>
          <a:p>
            <a:pPr marL="0" indent="0">
              <a:buNone/>
            </a:pPr>
            <a:r>
              <a:rPr lang="en-GB" dirty="0"/>
              <a:t>Shinya Yamanaka </a:t>
            </a:r>
          </a:p>
          <a:p>
            <a:pPr marL="0" indent="0">
              <a:buNone/>
            </a:pPr>
            <a:r>
              <a:rPr lang="en-GB" dirty="0"/>
              <a:t>Nobel price 2012</a:t>
            </a:r>
          </a:p>
          <a:p>
            <a:endParaRPr lang="en-SE" dirty="0"/>
          </a:p>
        </p:txBody>
      </p:sp>
      <p:pic>
        <p:nvPicPr>
          <p:cNvPr id="4" name="Picture 2" descr="Image result for ips cells images">
            <a:extLst>
              <a:ext uri="{FF2B5EF4-FFF2-40B4-BE49-F238E27FC236}">
                <a16:creationId xmlns:a16="http://schemas.microsoft.com/office/drawing/2014/main" id="{958438C4-B93A-4757-8705-59561B6392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1934" y="2039815"/>
            <a:ext cx="6965307" cy="6930015"/>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34B4D544-4AC7-4EF6-9B13-D54904FFAC5B}"/>
              </a:ext>
            </a:extLst>
          </p:cNvPr>
          <p:cNvSpPr/>
          <p:nvPr/>
        </p:nvSpPr>
        <p:spPr>
          <a:xfrm>
            <a:off x="937183" y="7350864"/>
            <a:ext cx="2151534" cy="937458"/>
          </a:xfrm>
          <a:prstGeom prst="rightArrow">
            <a:avLst/>
          </a:prstGeom>
          <a:solidFill>
            <a:srgbClr val="FFFF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1"/>
                </a:solidFill>
                <a:effectLst/>
                <a:uFillTx/>
                <a:latin typeface="+mn-lt"/>
                <a:ea typeface="+mn-ea"/>
                <a:cs typeface="+mn-cs"/>
                <a:sym typeface="Helvetica Light"/>
              </a:rPr>
              <a:t>Challenge</a:t>
            </a:r>
            <a:endParaRPr kumimoji="0" lang="en-SE" sz="2400" b="0" i="0" u="none" strike="noStrike" cap="none" spc="0" normalizeH="0" baseline="0" dirty="0">
              <a:ln>
                <a:noFill/>
              </a:ln>
              <a:solidFill>
                <a:schemeClr val="tx1"/>
              </a:solidFill>
              <a:effectLst/>
              <a:uFillTx/>
              <a:latin typeface="+mn-lt"/>
              <a:ea typeface="+mn-ea"/>
              <a:cs typeface="+mn-cs"/>
              <a:sym typeface="Helvetica Light"/>
            </a:endParaRPr>
          </a:p>
        </p:txBody>
      </p:sp>
      <p:sp>
        <p:nvSpPr>
          <p:cNvPr id="6" name="TextBox 5">
            <a:extLst>
              <a:ext uri="{FF2B5EF4-FFF2-40B4-BE49-F238E27FC236}">
                <a16:creationId xmlns:a16="http://schemas.microsoft.com/office/drawing/2014/main" id="{F9D1884A-30DC-4CEA-A89A-9C3C6107F593}"/>
              </a:ext>
            </a:extLst>
          </p:cNvPr>
          <p:cNvSpPr txBox="1"/>
          <p:nvPr/>
        </p:nvSpPr>
        <p:spPr>
          <a:xfrm>
            <a:off x="3019217" y="7200845"/>
            <a:ext cx="2985435"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rgbClr val="000000"/>
                </a:solidFill>
                <a:effectLst/>
                <a:uFillTx/>
                <a:latin typeface="+mn-lt"/>
                <a:ea typeface="+mn-ea"/>
                <a:cs typeface="+mn-cs"/>
                <a:sym typeface="Helvetica Light"/>
              </a:rPr>
              <a:t>Need to grow lots of them!</a:t>
            </a:r>
            <a:endParaRPr kumimoji="0" lang="en-SE" sz="3200" b="1" i="0" u="none" strike="noStrike" cap="none" spc="0" normalizeH="0" baseline="0" dirty="0">
              <a:ln>
                <a:noFill/>
              </a:ln>
              <a:solidFill>
                <a:srgbClr val="000000"/>
              </a:solidFill>
              <a:effectLst/>
              <a:uFillTx/>
              <a:latin typeface="+mn-lt"/>
              <a:ea typeface="+mn-ea"/>
              <a:cs typeface="+mn-cs"/>
              <a:sym typeface="Helvetica Light"/>
            </a:endParaRPr>
          </a:p>
        </p:txBody>
      </p:sp>
      <p:sp>
        <p:nvSpPr>
          <p:cNvPr id="7" name="TextBox 6">
            <a:extLst>
              <a:ext uri="{FF2B5EF4-FFF2-40B4-BE49-F238E27FC236}">
                <a16:creationId xmlns:a16="http://schemas.microsoft.com/office/drawing/2014/main" id="{341B94C7-CA7C-4765-A358-F8EEAB8948D1}"/>
              </a:ext>
            </a:extLst>
          </p:cNvPr>
          <p:cNvSpPr txBox="1"/>
          <p:nvPr/>
        </p:nvSpPr>
        <p:spPr>
          <a:xfrm>
            <a:off x="201015" y="9029729"/>
            <a:ext cx="673318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r>
              <a:rPr kumimoji="0" lang="en-US" sz="2000" b="0" i="0" u="none" strike="noStrike" cap="none" spc="0" normalizeH="0" baseline="0" dirty="0">
                <a:ln>
                  <a:noFill/>
                </a:ln>
                <a:solidFill>
                  <a:srgbClr val="000000"/>
                </a:solidFill>
                <a:effectLst/>
                <a:uFillTx/>
                <a:latin typeface="+mn-lt"/>
                <a:ea typeface="+mn-ea"/>
                <a:cs typeface="+mn-cs"/>
                <a:sym typeface="Helvetica Light"/>
              </a:rPr>
              <a:t>Fabio Rosa, Gabriela Ferreira</a:t>
            </a:r>
            <a:r>
              <a:rPr lang="en-US" sz="2000" dirty="0"/>
              <a:t>, Cristiana Pires, Rita Alves, Olga </a:t>
            </a:r>
            <a:r>
              <a:rPr lang="en-US" sz="2000" dirty="0" err="1"/>
              <a:t>Zimmermannova</a:t>
            </a:r>
            <a:r>
              <a:rPr lang="en-US" sz="2000" dirty="0"/>
              <a:t>, Yang Liu, Michaela Roth</a:t>
            </a:r>
            <a:endParaRPr kumimoji="0" lang="en-US" sz="2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8" name="Picture 7">
            <a:extLst>
              <a:ext uri="{FF2B5EF4-FFF2-40B4-BE49-F238E27FC236}">
                <a16:creationId xmlns:a16="http://schemas.microsoft.com/office/drawing/2014/main" id="{651FBC76-D7DE-44BB-B546-7C9FAAD662AE}"/>
              </a:ext>
            </a:extLst>
          </p:cNvPr>
          <p:cNvPicPr>
            <a:picLocks noChangeAspect="1"/>
          </p:cNvPicPr>
          <p:nvPr/>
        </p:nvPicPr>
        <p:blipFill>
          <a:blip r:embed="rId3"/>
          <a:stretch>
            <a:fillRect/>
          </a:stretch>
        </p:blipFill>
        <p:spPr>
          <a:xfrm>
            <a:off x="10168040" y="192425"/>
            <a:ext cx="2836760" cy="1462878"/>
          </a:xfrm>
          <a:prstGeom prst="rect">
            <a:avLst/>
          </a:prstGeom>
        </p:spPr>
      </p:pic>
      <p:cxnSp>
        <p:nvCxnSpPr>
          <p:cNvPr id="9" name="Straight Connector 8">
            <a:extLst>
              <a:ext uri="{FF2B5EF4-FFF2-40B4-BE49-F238E27FC236}">
                <a16:creationId xmlns:a16="http://schemas.microsoft.com/office/drawing/2014/main" id="{CFBD6BA8-C69C-43E4-8ED3-F1B50A206505}"/>
              </a:ext>
            </a:extLst>
          </p:cNvPr>
          <p:cNvCxnSpPr/>
          <p:nvPr/>
        </p:nvCxnSpPr>
        <p:spPr>
          <a:xfrm flipV="1">
            <a:off x="711933" y="1731835"/>
            <a:ext cx="9447541" cy="19244"/>
          </a:xfrm>
          <a:prstGeom prst="line">
            <a:avLst/>
          </a:prstGeom>
          <a:noFill/>
          <a:ln w="25400" cap="flat">
            <a:solidFill>
              <a:srgbClr val="9C6114"/>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5437896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D4CFC4-E637-4942-8F6A-3BBB387475E8}"/>
              </a:ext>
            </a:extLst>
          </p:cNvPr>
          <p:cNvPicPr>
            <a:picLocks noChangeAspect="1"/>
          </p:cNvPicPr>
          <p:nvPr/>
        </p:nvPicPr>
        <p:blipFill>
          <a:blip r:embed="rId2"/>
          <a:stretch>
            <a:fillRect/>
          </a:stretch>
        </p:blipFill>
        <p:spPr>
          <a:xfrm>
            <a:off x="10168040" y="139416"/>
            <a:ext cx="2836760" cy="1462878"/>
          </a:xfrm>
          <a:prstGeom prst="rect">
            <a:avLst/>
          </a:prstGeom>
        </p:spPr>
      </p:pic>
      <p:cxnSp>
        <p:nvCxnSpPr>
          <p:cNvPr id="5" name="Straight Connector 4"/>
          <p:cNvCxnSpPr/>
          <p:nvPr/>
        </p:nvCxnSpPr>
        <p:spPr>
          <a:xfrm flipV="1">
            <a:off x="711933" y="1678826"/>
            <a:ext cx="9447541" cy="19244"/>
          </a:xfrm>
          <a:prstGeom prst="line">
            <a:avLst/>
          </a:prstGeom>
          <a:noFill/>
          <a:ln w="25400" cap="flat">
            <a:solidFill>
              <a:srgbClr val="9C6114"/>
            </a:solidFill>
            <a:prstDash val="solid"/>
            <a:miter lim="400000"/>
          </a:ln>
          <a:effectLst/>
          <a:sp3d/>
        </p:spPr>
        <p:style>
          <a:lnRef idx="0">
            <a:scrgbClr r="0" g="0" b="0"/>
          </a:lnRef>
          <a:fillRef idx="0">
            <a:scrgbClr r="0" g="0" b="0"/>
          </a:fillRef>
          <a:effectRef idx="0">
            <a:scrgbClr r="0" g="0" b="0"/>
          </a:effectRef>
          <a:fontRef idx="none"/>
        </p:style>
      </p:cxnSp>
      <p:sp>
        <p:nvSpPr>
          <p:cNvPr id="25" name="Title 24">
            <a:extLst>
              <a:ext uri="{FF2B5EF4-FFF2-40B4-BE49-F238E27FC236}">
                <a16:creationId xmlns:a16="http://schemas.microsoft.com/office/drawing/2014/main" id="{B6C0AFEC-3B55-40E0-A4FF-78E8305F8B32}"/>
              </a:ext>
            </a:extLst>
          </p:cNvPr>
          <p:cNvSpPr>
            <a:spLocks noGrp="1"/>
          </p:cNvSpPr>
          <p:nvPr>
            <p:ph type="title"/>
          </p:nvPr>
        </p:nvSpPr>
        <p:spPr>
          <a:xfrm>
            <a:off x="750277" y="666991"/>
            <a:ext cx="11430000" cy="1319815"/>
          </a:xfrm>
        </p:spPr>
        <p:txBody>
          <a:bodyPr>
            <a:normAutofit/>
          </a:bodyPr>
          <a:lstStyle/>
          <a:p>
            <a:r>
              <a:rPr lang="en-GB" sz="4400" b="1" dirty="0"/>
              <a:t>Scaffolds</a:t>
            </a:r>
            <a:endParaRPr lang="en-SE" sz="4400" b="1" dirty="0"/>
          </a:p>
        </p:txBody>
      </p:sp>
      <p:sp>
        <p:nvSpPr>
          <p:cNvPr id="6" name="Text Placeholder 2">
            <a:extLst>
              <a:ext uri="{FF2B5EF4-FFF2-40B4-BE49-F238E27FC236}">
                <a16:creationId xmlns:a16="http://schemas.microsoft.com/office/drawing/2014/main" id="{4FED6E21-DB8B-4ABB-8230-D66FCF9FEEEA}"/>
              </a:ext>
            </a:extLst>
          </p:cNvPr>
          <p:cNvSpPr>
            <a:spLocks noGrp="1"/>
          </p:cNvSpPr>
          <p:nvPr>
            <p:ph type="body" sz="quarter" idx="10"/>
          </p:nvPr>
        </p:nvSpPr>
        <p:spPr>
          <a:xfrm>
            <a:off x="750888" y="2150441"/>
            <a:ext cx="11429389" cy="5603875"/>
          </a:xfrm>
        </p:spPr>
        <p:txBody>
          <a:bodyPr>
            <a:normAutofit/>
          </a:bodyPr>
          <a:lstStyle/>
          <a:p>
            <a:r>
              <a:rPr lang="en-US" dirty="0"/>
              <a:t>Synthetic (plastic, ceramic)</a:t>
            </a:r>
          </a:p>
          <a:p>
            <a:r>
              <a:rPr lang="en-US" dirty="0"/>
              <a:t>Biological (collagen)</a:t>
            </a:r>
          </a:p>
        </p:txBody>
      </p:sp>
      <p:grpSp>
        <p:nvGrpSpPr>
          <p:cNvPr id="3" name="Group 2">
            <a:extLst>
              <a:ext uri="{FF2B5EF4-FFF2-40B4-BE49-F238E27FC236}">
                <a16:creationId xmlns:a16="http://schemas.microsoft.com/office/drawing/2014/main" id="{B34EDDCC-0A23-403B-9023-64A845470B93}"/>
              </a:ext>
            </a:extLst>
          </p:cNvPr>
          <p:cNvGrpSpPr/>
          <p:nvPr/>
        </p:nvGrpSpPr>
        <p:grpSpPr>
          <a:xfrm>
            <a:off x="5939894" y="2150441"/>
            <a:ext cx="8544732" cy="5603875"/>
            <a:chOff x="5939894" y="2150441"/>
            <a:chExt cx="8544732" cy="5603875"/>
          </a:xfrm>
        </p:grpSpPr>
        <p:pic>
          <p:nvPicPr>
            <p:cNvPr id="1026" name="Picture 2" descr="http://stm.sciencemag.org/content/scitransmed/4/160/160sr4/F3.large.jpg">
              <a:extLst>
                <a:ext uri="{FF2B5EF4-FFF2-40B4-BE49-F238E27FC236}">
                  <a16:creationId xmlns:a16="http://schemas.microsoft.com/office/drawing/2014/main" id="{D9563287-2C38-4EE9-85FB-E3EEA4AC9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894" y="2150441"/>
              <a:ext cx="6340592" cy="56038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B7DC487-F836-40F1-953F-68092FCC8082}"/>
                </a:ext>
              </a:extLst>
            </p:cNvPr>
            <p:cNvSpPr/>
            <p:nvPr/>
          </p:nvSpPr>
          <p:spPr>
            <a:xfrm>
              <a:off x="7982226" y="7480048"/>
              <a:ext cx="6502400" cy="246221"/>
            </a:xfrm>
            <a:prstGeom prst="rect">
              <a:avLst/>
            </a:prstGeom>
          </p:spPr>
          <p:txBody>
            <a:bodyPr>
              <a:spAutoFit/>
            </a:bodyPr>
            <a:lstStyle/>
            <a:p>
              <a:pPr algn="l"/>
              <a:r>
                <a:rPr lang="en-SE" sz="1000" dirty="0">
                  <a:latin typeface="Arial" panose="020B0604020202020204" pitchFamily="34" charset="0"/>
                  <a:cs typeface="Arial" panose="020B0604020202020204" pitchFamily="34" charset="0"/>
                </a:rPr>
                <a:t>http://stm.sciencemag.org/content/scitransmed/4/160/160sr4/F3.large.jpg</a:t>
              </a:r>
            </a:p>
          </p:txBody>
        </p:sp>
      </p:grpSp>
      <p:sp>
        <p:nvSpPr>
          <p:cNvPr id="8" name="Rectangle 7">
            <a:extLst>
              <a:ext uri="{FF2B5EF4-FFF2-40B4-BE49-F238E27FC236}">
                <a16:creationId xmlns:a16="http://schemas.microsoft.com/office/drawing/2014/main" id="{DECD20D2-4480-49F5-A524-F849BA9B847B}"/>
              </a:ext>
            </a:extLst>
          </p:cNvPr>
          <p:cNvSpPr/>
          <p:nvPr/>
        </p:nvSpPr>
        <p:spPr>
          <a:xfrm>
            <a:off x="750277" y="4212968"/>
            <a:ext cx="6502400" cy="2413161"/>
          </a:xfrm>
          <a:prstGeom prst="rect">
            <a:avLst/>
          </a:prstGeom>
        </p:spPr>
        <p:txBody>
          <a:bodyPr>
            <a:spAutoFit/>
          </a:bodyPr>
          <a:lstStyle/>
          <a:p>
            <a:pPr algn="l">
              <a:lnSpc>
                <a:spcPct val="110000"/>
              </a:lnSpc>
              <a:spcBef>
                <a:spcPts val="1200"/>
              </a:spcBef>
              <a:buSzPct val="75000"/>
            </a:pPr>
            <a:r>
              <a:rPr lang="en-US" sz="2800" dirty="0">
                <a:latin typeface="Arial"/>
                <a:cs typeface="Arial"/>
              </a:rPr>
              <a:t>Must match:</a:t>
            </a:r>
          </a:p>
          <a:p>
            <a:pPr marL="457200" indent="-457200" algn="l">
              <a:lnSpc>
                <a:spcPct val="110000"/>
              </a:lnSpc>
              <a:spcBef>
                <a:spcPts val="1200"/>
              </a:spcBef>
              <a:buSzPct val="75000"/>
              <a:buFont typeface="Arial" panose="020B0604020202020204" pitchFamily="34" charset="0"/>
              <a:buChar char="•"/>
            </a:pPr>
            <a:r>
              <a:rPr lang="en-US" sz="2800" dirty="0">
                <a:latin typeface="Arial"/>
                <a:cs typeface="Arial"/>
              </a:rPr>
              <a:t>Organ composition</a:t>
            </a:r>
          </a:p>
          <a:p>
            <a:pPr marL="457200" indent="-457200" algn="l">
              <a:lnSpc>
                <a:spcPct val="110000"/>
              </a:lnSpc>
              <a:spcBef>
                <a:spcPts val="1200"/>
              </a:spcBef>
              <a:buSzPct val="75000"/>
              <a:buFont typeface="Arial" panose="020B0604020202020204" pitchFamily="34" charset="0"/>
              <a:buChar char="•"/>
            </a:pPr>
            <a:r>
              <a:rPr lang="en-US" sz="2800" dirty="0">
                <a:latin typeface="Arial"/>
                <a:cs typeface="Arial"/>
              </a:rPr>
              <a:t>Mechanical properties</a:t>
            </a:r>
          </a:p>
          <a:p>
            <a:pPr marL="457200" indent="-457200" algn="l">
              <a:lnSpc>
                <a:spcPct val="110000"/>
              </a:lnSpc>
              <a:spcBef>
                <a:spcPts val="1200"/>
              </a:spcBef>
              <a:buSzPct val="75000"/>
              <a:buFont typeface="Arial" panose="020B0604020202020204" pitchFamily="34" charset="0"/>
              <a:buChar char="•"/>
            </a:pPr>
            <a:r>
              <a:rPr lang="en-US" sz="2800" dirty="0">
                <a:latin typeface="Arial"/>
                <a:cs typeface="Arial"/>
              </a:rPr>
              <a:t>Support cell growth</a:t>
            </a:r>
          </a:p>
        </p:txBody>
      </p:sp>
      <p:sp>
        <p:nvSpPr>
          <p:cNvPr id="10" name="TextBox 9">
            <a:extLst>
              <a:ext uri="{FF2B5EF4-FFF2-40B4-BE49-F238E27FC236}">
                <a16:creationId xmlns:a16="http://schemas.microsoft.com/office/drawing/2014/main" id="{5397F9FE-2831-4E82-B93E-FAF2DE143014}"/>
              </a:ext>
            </a:extLst>
          </p:cNvPr>
          <p:cNvSpPr txBox="1"/>
          <p:nvPr/>
        </p:nvSpPr>
        <p:spPr>
          <a:xfrm>
            <a:off x="142104" y="9272875"/>
            <a:ext cx="1002593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r>
              <a:rPr lang="en-US" sz="2000" dirty="0"/>
              <a:t>Martina </a:t>
            </a:r>
            <a:r>
              <a:rPr kumimoji="0" lang="en-US" sz="2000" b="0" i="0" u="none" strike="noStrike" cap="none" spc="0" normalizeH="0" baseline="0" dirty="0">
                <a:ln>
                  <a:noFill/>
                </a:ln>
                <a:solidFill>
                  <a:srgbClr val="000000"/>
                </a:solidFill>
                <a:effectLst/>
                <a:uFillTx/>
                <a:latin typeface="+mn-lt"/>
                <a:ea typeface="+mn-ea"/>
                <a:cs typeface="+mn-cs"/>
                <a:sym typeface="Helvetica Light"/>
              </a:rPr>
              <a:t>De Santis, </a:t>
            </a:r>
            <a:r>
              <a:rPr kumimoji="0" lang="en-US" sz="2000" b="0" i="0" u="none" strike="noStrike" cap="none" spc="0" normalizeH="0" baseline="0" dirty="0" err="1">
                <a:ln>
                  <a:noFill/>
                </a:ln>
                <a:solidFill>
                  <a:srgbClr val="000000"/>
                </a:solidFill>
                <a:effectLst/>
                <a:uFillTx/>
                <a:latin typeface="+mn-lt"/>
                <a:ea typeface="+mn-ea"/>
                <a:cs typeface="+mn-cs"/>
                <a:sym typeface="Helvetica Light"/>
              </a:rPr>
              <a:t>SinemTas</a:t>
            </a:r>
            <a:r>
              <a:rPr kumimoji="0" lang="en-US" sz="2000" b="0" i="0" u="none" strike="noStrike" cap="none" spc="0" normalizeH="0" baseline="0" dirty="0">
                <a:ln>
                  <a:noFill/>
                </a:ln>
                <a:solidFill>
                  <a:srgbClr val="000000"/>
                </a:solidFill>
                <a:effectLst/>
                <a:uFillTx/>
                <a:latin typeface="+mn-lt"/>
                <a:ea typeface="+mn-ea"/>
                <a:cs typeface="+mn-cs"/>
                <a:sym typeface="Helvetica Light"/>
              </a:rPr>
              <a:t>, Deniz Bölükbas, </a:t>
            </a:r>
            <a:r>
              <a:rPr kumimoji="0" lang="en-US" sz="2000" b="0" i="0" u="none" strike="noStrike" cap="none" spc="0" normalizeH="0" baseline="0" dirty="0" err="1">
                <a:ln>
                  <a:noFill/>
                </a:ln>
                <a:solidFill>
                  <a:srgbClr val="000000"/>
                </a:solidFill>
                <a:effectLst/>
                <a:uFillTx/>
                <a:latin typeface="+mn-lt"/>
                <a:ea typeface="+mn-ea"/>
                <a:cs typeface="+mn-cs"/>
                <a:sym typeface="Helvetica Light"/>
              </a:rPr>
              <a:t>Sujeeth</a:t>
            </a:r>
            <a:r>
              <a:rPr lang="en-US" sz="2000" dirty="0" err="1"/>
              <a:t>kumar</a:t>
            </a:r>
            <a:r>
              <a:rPr lang="en-US" sz="2000" dirty="0"/>
              <a:t> </a:t>
            </a:r>
            <a:r>
              <a:rPr lang="en-US" sz="2000" dirty="0" err="1"/>
              <a:t>Prithivirat</a:t>
            </a:r>
            <a:r>
              <a:rPr kumimoji="0" lang="en-US" sz="2000" b="0" i="0" u="none" strike="noStrike" cap="none" spc="0" normalizeH="0" baseline="0" dirty="0">
                <a:ln>
                  <a:noFill/>
                </a:ln>
                <a:solidFill>
                  <a:srgbClr val="000000"/>
                </a:solidFill>
                <a:effectLst/>
                <a:uFillTx/>
                <a:latin typeface="+mn-lt"/>
                <a:ea typeface="+mn-ea"/>
                <a:cs typeface="+mn-cs"/>
                <a:sym typeface="Helvetica Light"/>
              </a:rPr>
              <a:t> </a:t>
            </a:r>
          </a:p>
        </p:txBody>
      </p:sp>
    </p:spTree>
    <p:extLst>
      <p:ext uri="{BB962C8B-B14F-4D97-AF65-F5344CB8AC3E}">
        <p14:creationId xmlns:p14="http://schemas.microsoft.com/office/powerpoint/2010/main" val="29482485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D4CFC4-E637-4942-8F6A-3BBB387475E8}"/>
              </a:ext>
            </a:extLst>
          </p:cNvPr>
          <p:cNvPicPr>
            <a:picLocks noChangeAspect="1"/>
          </p:cNvPicPr>
          <p:nvPr/>
        </p:nvPicPr>
        <p:blipFill>
          <a:blip r:embed="rId2"/>
          <a:stretch>
            <a:fillRect/>
          </a:stretch>
        </p:blipFill>
        <p:spPr>
          <a:xfrm>
            <a:off x="10168040" y="192425"/>
            <a:ext cx="2836760" cy="1462878"/>
          </a:xfrm>
          <a:prstGeom prst="rect">
            <a:avLst/>
          </a:prstGeom>
        </p:spPr>
      </p:pic>
      <p:cxnSp>
        <p:nvCxnSpPr>
          <p:cNvPr id="5" name="Straight Connector 4"/>
          <p:cNvCxnSpPr/>
          <p:nvPr/>
        </p:nvCxnSpPr>
        <p:spPr>
          <a:xfrm flipV="1">
            <a:off x="711933" y="1731835"/>
            <a:ext cx="9447541" cy="19244"/>
          </a:xfrm>
          <a:prstGeom prst="line">
            <a:avLst/>
          </a:prstGeom>
          <a:noFill/>
          <a:ln w="25400" cap="flat">
            <a:solidFill>
              <a:srgbClr val="9C6114"/>
            </a:solidFill>
            <a:prstDash val="solid"/>
            <a:miter lim="400000"/>
          </a:ln>
          <a:effectLst/>
          <a:sp3d/>
        </p:spPr>
        <p:style>
          <a:lnRef idx="0">
            <a:scrgbClr r="0" g="0" b="0"/>
          </a:lnRef>
          <a:fillRef idx="0">
            <a:scrgbClr r="0" g="0" b="0"/>
          </a:fillRef>
          <a:effectRef idx="0">
            <a:scrgbClr r="0" g="0" b="0"/>
          </a:effectRef>
          <a:fontRef idx="none"/>
        </p:style>
      </p:cxnSp>
      <p:sp>
        <p:nvSpPr>
          <p:cNvPr id="25" name="Title 24">
            <a:extLst>
              <a:ext uri="{FF2B5EF4-FFF2-40B4-BE49-F238E27FC236}">
                <a16:creationId xmlns:a16="http://schemas.microsoft.com/office/drawing/2014/main" id="{B6C0AFEC-3B55-40E0-A4FF-78E8305F8B32}"/>
              </a:ext>
            </a:extLst>
          </p:cNvPr>
          <p:cNvSpPr>
            <a:spLocks noGrp="1"/>
          </p:cNvSpPr>
          <p:nvPr>
            <p:ph type="title"/>
          </p:nvPr>
        </p:nvSpPr>
        <p:spPr/>
        <p:txBody>
          <a:bodyPr>
            <a:normAutofit/>
          </a:bodyPr>
          <a:lstStyle/>
          <a:p>
            <a:r>
              <a:rPr lang="en-GB" sz="4400" b="1" dirty="0"/>
              <a:t>Combining cells and scaffold</a:t>
            </a:r>
            <a:endParaRPr lang="en-SE" sz="4400" b="1" dirty="0"/>
          </a:p>
        </p:txBody>
      </p:sp>
      <p:pic>
        <p:nvPicPr>
          <p:cNvPr id="7" name="Platshållare för innehåll 3">
            <a:extLst>
              <a:ext uri="{FF2B5EF4-FFF2-40B4-BE49-F238E27FC236}">
                <a16:creationId xmlns:a16="http://schemas.microsoft.com/office/drawing/2014/main" id="{F313B5B2-BB9A-412F-B146-B0291D629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508" y="3138451"/>
            <a:ext cx="5801784" cy="4351338"/>
          </a:xfrm>
          <a:prstGeom prst="rect">
            <a:avLst/>
          </a:prstGeom>
        </p:spPr>
      </p:pic>
      <p:sp>
        <p:nvSpPr>
          <p:cNvPr id="8" name="Text Placeholder 2">
            <a:extLst>
              <a:ext uri="{FF2B5EF4-FFF2-40B4-BE49-F238E27FC236}">
                <a16:creationId xmlns:a16="http://schemas.microsoft.com/office/drawing/2014/main" id="{C8887F87-2976-41F8-AC83-949B4875B381}"/>
              </a:ext>
            </a:extLst>
          </p:cNvPr>
          <p:cNvSpPr txBox="1">
            <a:spLocks/>
          </p:cNvSpPr>
          <p:nvPr/>
        </p:nvSpPr>
        <p:spPr>
          <a:xfrm>
            <a:off x="787705" y="2182878"/>
            <a:ext cx="11429389" cy="5603875"/>
          </a:xfrm>
          <a:prstGeom prst="rect">
            <a:avLst/>
          </a:prstGeom>
          <a:ln w="12700">
            <a:miter lim="400000"/>
          </a:ln>
          <a:extLst>
            <a:ext uri="{C572A759-6A51-4108-AA02-DFA0A04FC94B}">
              <ma14:wrappingTextBoxFlag xmlns:ma14="http://schemas.microsoft.com/office/mac/drawingml/2011/main" xmlns="" val="1"/>
            </a:ext>
          </a:extLst>
        </p:spPr>
        <p:txBody>
          <a:bodyPr lIns="50797" tIns="50797" rIns="50797" bIns="50797" anchor="t">
            <a:normAutofit/>
          </a:bodyPr>
          <a:lstStyle>
            <a:lvl1pPr marL="252000" marR="0" indent="-252000" algn="l" defTabSz="584170" rtl="0" latinLnBrk="0">
              <a:lnSpc>
                <a:spcPct val="110000"/>
              </a:lnSpc>
              <a:spcBef>
                <a:spcPts val="1200"/>
              </a:spcBef>
              <a:spcAft>
                <a:spcPts val="0"/>
              </a:spcAft>
              <a:buClrTx/>
              <a:buSzPct val="75000"/>
              <a:buFontTx/>
              <a:buChar char="•"/>
              <a:tabLst/>
              <a:defRPr sz="2800" b="0" i="0" u="none" strike="noStrike" cap="none" spc="0" baseline="0">
                <a:ln>
                  <a:noFill/>
                </a:ln>
                <a:solidFill>
                  <a:srgbClr val="000000"/>
                </a:solidFill>
                <a:uFillTx/>
                <a:latin typeface="Arial"/>
                <a:ea typeface="+mn-ea"/>
                <a:cs typeface="Arial"/>
                <a:sym typeface="Helvetica Light"/>
              </a:defRPr>
            </a:lvl1pPr>
            <a:lvl2pPr marL="504000" marR="0" indent="-252000" algn="l" defTabSz="584170" rtl="0" latinLnBrk="0">
              <a:lnSpc>
                <a:spcPct val="110000"/>
              </a:lnSpc>
              <a:spcBef>
                <a:spcPts val="1200"/>
              </a:spcBef>
              <a:spcAft>
                <a:spcPts val="0"/>
              </a:spcAft>
              <a:buClrTx/>
              <a:buSzPct val="75000"/>
              <a:buFontTx/>
              <a:buChar char="•"/>
              <a:tabLst/>
              <a:defRPr sz="2800" b="0" i="0" u="none" strike="noStrike" cap="none" spc="0" baseline="0">
                <a:ln>
                  <a:noFill/>
                </a:ln>
                <a:solidFill>
                  <a:srgbClr val="000000"/>
                </a:solidFill>
                <a:uFillTx/>
                <a:latin typeface="Arial"/>
                <a:ea typeface="+mn-ea"/>
                <a:cs typeface="Arial"/>
                <a:sym typeface="Helvetica Light"/>
              </a:defRPr>
            </a:lvl2pPr>
            <a:lvl3pPr marL="756000" marR="0" indent="-252000" algn="l" defTabSz="584170" rtl="0" latinLnBrk="0">
              <a:lnSpc>
                <a:spcPct val="110000"/>
              </a:lnSpc>
              <a:spcBef>
                <a:spcPts val="1200"/>
              </a:spcBef>
              <a:spcAft>
                <a:spcPts val="0"/>
              </a:spcAft>
              <a:buClrTx/>
              <a:buSzPct val="75000"/>
              <a:buFontTx/>
              <a:buChar char="•"/>
              <a:tabLst/>
              <a:defRPr sz="2800" b="0" i="0" u="none" strike="noStrike" cap="none" spc="0" baseline="0">
                <a:ln>
                  <a:noFill/>
                </a:ln>
                <a:solidFill>
                  <a:srgbClr val="000000"/>
                </a:solidFill>
                <a:uFillTx/>
                <a:latin typeface="Arial"/>
                <a:ea typeface="+mn-ea"/>
                <a:cs typeface="Arial"/>
                <a:sym typeface="Helvetica Light"/>
              </a:defRPr>
            </a:lvl3pPr>
            <a:lvl4pPr marL="1008000" marR="0" indent="-252000" algn="l" defTabSz="584170" rtl="0" latinLnBrk="0">
              <a:lnSpc>
                <a:spcPct val="110000"/>
              </a:lnSpc>
              <a:spcBef>
                <a:spcPts val="1200"/>
              </a:spcBef>
              <a:spcAft>
                <a:spcPts val="0"/>
              </a:spcAft>
              <a:buClrTx/>
              <a:buSzPct val="75000"/>
              <a:buFontTx/>
              <a:buChar char="•"/>
              <a:tabLst/>
              <a:defRPr sz="2800" b="0" i="0" u="none" strike="noStrike" cap="none" spc="0" baseline="0">
                <a:ln>
                  <a:noFill/>
                </a:ln>
                <a:solidFill>
                  <a:srgbClr val="000000"/>
                </a:solidFill>
                <a:uFillTx/>
                <a:latin typeface="Arial"/>
                <a:ea typeface="+mn-ea"/>
                <a:cs typeface="Arial"/>
                <a:sym typeface="Helvetica Light"/>
              </a:defRPr>
            </a:lvl4pPr>
            <a:lvl5pPr marL="1260000" marR="0" indent="-252000" algn="l" defTabSz="584170" rtl="0" latinLnBrk="0">
              <a:lnSpc>
                <a:spcPct val="110000"/>
              </a:lnSpc>
              <a:spcBef>
                <a:spcPts val="1200"/>
              </a:spcBef>
              <a:spcAft>
                <a:spcPts val="0"/>
              </a:spcAft>
              <a:buClrTx/>
              <a:buSzPct val="75000"/>
              <a:buFontTx/>
              <a:buChar char="•"/>
              <a:tabLst/>
              <a:defRPr sz="2800" b="0" i="0" u="none" strike="noStrike" cap="none" spc="0" baseline="0">
                <a:ln>
                  <a:noFill/>
                </a:ln>
                <a:solidFill>
                  <a:srgbClr val="000000"/>
                </a:solidFill>
                <a:uFillTx/>
                <a:latin typeface="Arial"/>
                <a:ea typeface="+mn-ea"/>
                <a:cs typeface="Arial"/>
                <a:sym typeface="Helvetica Light"/>
              </a:defRPr>
            </a:lvl5pPr>
            <a:lvl6pPr marL="2666864" marR="0" indent="-444477" algn="l" defTabSz="58417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341" marR="0" indent="-444477" algn="l" defTabSz="58417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5819" marR="0" indent="-444477" algn="l" defTabSz="58417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296" marR="0" indent="-444477" algn="l" defTabSz="58417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marL="0" indent="0" hangingPunct="1">
              <a:buNone/>
            </a:pPr>
            <a:r>
              <a:rPr lang="en-US" dirty="0"/>
              <a:t>Example: 3D printing</a:t>
            </a:r>
          </a:p>
        </p:txBody>
      </p:sp>
    </p:spTree>
    <p:extLst>
      <p:ext uri="{BB962C8B-B14F-4D97-AF65-F5344CB8AC3E}">
        <p14:creationId xmlns:p14="http://schemas.microsoft.com/office/powerpoint/2010/main" val="29735927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F6FAE-977E-4A95-BCE3-056BC216FB18}"/>
              </a:ext>
            </a:extLst>
          </p:cNvPr>
          <p:cNvSpPr>
            <a:spLocks noGrp="1"/>
          </p:cNvSpPr>
          <p:nvPr>
            <p:ph type="title"/>
          </p:nvPr>
        </p:nvSpPr>
        <p:spPr/>
        <p:txBody>
          <a:bodyPr>
            <a:normAutofit fontScale="90000"/>
          </a:bodyPr>
          <a:lstStyle/>
          <a:p>
            <a:r>
              <a:rPr lang="en-GB" dirty="0"/>
              <a:t>3D printing of Organs</a:t>
            </a:r>
            <a:endParaRPr lang="en-SE" dirty="0"/>
          </a:p>
        </p:txBody>
      </p:sp>
      <p:sp>
        <p:nvSpPr>
          <p:cNvPr id="3" name="Text Placeholder 2">
            <a:extLst>
              <a:ext uri="{FF2B5EF4-FFF2-40B4-BE49-F238E27FC236}">
                <a16:creationId xmlns:a16="http://schemas.microsoft.com/office/drawing/2014/main" id="{092021F4-33E4-4EE4-A52A-8C6804BC8FD3}"/>
              </a:ext>
            </a:extLst>
          </p:cNvPr>
          <p:cNvSpPr>
            <a:spLocks noGrp="1"/>
          </p:cNvSpPr>
          <p:nvPr>
            <p:ph type="body" sz="quarter" idx="10"/>
          </p:nvPr>
        </p:nvSpPr>
        <p:spPr>
          <a:xfrm>
            <a:off x="2107770" y="7543303"/>
            <a:ext cx="4470775" cy="656590"/>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indent="0" algn="ctr" defTabSz="584200" hangingPunct="0">
              <a:lnSpc>
                <a:spcPct val="100000"/>
              </a:lnSpc>
              <a:spcBef>
                <a:spcPts val="0"/>
              </a:spcBef>
              <a:buSzTx/>
              <a:buNone/>
            </a:pPr>
            <a:r>
              <a:rPr lang="en-GB" sz="3600" dirty="0">
                <a:latin typeface="+mn-lt"/>
                <a:cs typeface="+mn-cs"/>
              </a:rPr>
              <a:t>Is it fiction or science?</a:t>
            </a:r>
            <a:endParaRPr lang="en-SE" sz="3600" dirty="0">
              <a:latin typeface="+mn-lt"/>
              <a:cs typeface="+mn-cs"/>
            </a:endParaRPr>
          </a:p>
        </p:txBody>
      </p:sp>
      <p:cxnSp>
        <p:nvCxnSpPr>
          <p:cNvPr id="4" name="Straight Connector 3">
            <a:extLst>
              <a:ext uri="{FF2B5EF4-FFF2-40B4-BE49-F238E27FC236}">
                <a16:creationId xmlns:a16="http://schemas.microsoft.com/office/drawing/2014/main" id="{DAA5E8DC-3789-4325-93B4-6696B8417CAF}"/>
              </a:ext>
            </a:extLst>
          </p:cNvPr>
          <p:cNvCxnSpPr/>
          <p:nvPr/>
        </p:nvCxnSpPr>
        <p:spPr>
          <a:xfrm flipV="1">
            <a:off x="711933" y="1731835"/>
            <a:ext cx="9447541" cy="19244"/>
          </a:xfrm>
          <a:prstGeom prst="line">
            <a:avLst/>
          </a:prstGeom>
          <a:noFill/>
          <a:ln w="25400" cap="flat">
            <a:solidFill>
              <a:srgbClr val="9C6114"/>
            </a:solidFill>
            <a:prstDash val="solid"/>
            <a:miter lim="400000"/>
          </a:ln>
          <a:effectLst/>
          <a:sp3d/>
        </p:spPr>
        <p:style>
          <a:lnRef idx="0">
            <a:scrgbClr r="0" g="0" b="0"/>
          </a:lnRef>
          <a:fillRef idx="0">
            <a:scrgbClr r="0" g="0" b="0"/>
          </a:fillRef>
          <a:effectRef idx="0">
            <a:scrgbClr r="0" g="0" b="0"/>
          </a:effectRef>
          <a:fontRef idx="none"/>
        </p:style>
      </p:cxnSp>
      <p:pic>
        <p:nvPicPr>
          <p:cNvPr id="5" name="Picture 4">
            <a:extLst>
              <a:ext uri="{FF2B5EF4-FFF2-40B4-BE49-F238E27FC236}">
                <a16:creationId xmlns:a16="http://schemas.microsoft.com/office/drawing/2014/main" id="{7428A7BE-3DA6-4159-8D12-E811E91434EB}"/>
              </a:ext>
            </a:extLst>
          </p:cNvPr>
          <p:cNvPicPr>
            <a:picLocks noChangeAspect="1"/>
          </p:cNvPicPr>
          <p:nvPr/>
        </p:nvPicPr>
        <p:blipFill>
          <a:blip r:embed="rId2"/>
          <a:stretch>
            <a:fillRect/>
          </a:stretch>
        </p:blipFill>
        <p:spPr>
          <a:xfrm>
            <a:off x="10168040" y="192425"/>
            <a:ext cx="2836760" cy="1462878"/>
          </a:xfrm>
          <a:prstGeom prst="rect">
            <a:avLst/>
          </a:prstGeom>
        </p:spPr>
      </p:pic>
      <p:pic>
        <p:nvPicPr>
          <p:cNvPr id="1026" name="Picture 2" descr="Image result for 3d organ printing">
            <a:extLst>
              <a:ext uri="{FF2B5EF4-FFF2-40B4-BE49-F238E27FC236}">
                <a16:creationId xmlns:a16="http://schemas.microsoft.com/office/drawing/2014/main" id="{3D73F231-A689-489B-AD99-6A6652FD09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05" b="7221"/>
          <a:stretch/>
        </p:blipFill>
        <p:spPr bwMode="auto">
          <a:xfrm>
            <a:off x="2107770" y="2762914"/>
            <a:ext cx="9121514" cy="418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74596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21834-313B-46F2-B0AF-DE8E8567E5B3}"/>
              </a:ext>
            </a:extLst>
          </p:cNvPr>
          <p:cNvSpPr>
            <a:spLocks noGrp="1"/>
          </p:cNvSpPr>
          <p:nvPr>
            <p:ph type="title"/>
          </p:nvPr>
        </p:nvSpPr>
        <p:spPr/>
        <p:txBody>
          <a:bodyPr>
            <a:normAutofit fontScale="90000"/>
          </a:bodyPr>
          <a:lstStyle/>
          <a:p>
            <a:r>
              <a:rPr lang="en-GB" dirty="0"/>
              <a:t>3D printing Vs. 3D Bioprinting</a:t>
            </a:r>
            <a:endParaRPr lang="en-SE" dirty="0"/>
          </a:p>
        </p:txBody>
      </p:sp>
      <p:cxnSp>
        <p:nvCxnSpPr>
          <p:cNvPr id="4" name="Straight Connector 3">
            <a:extLst>
              <a:ext uri="{FF2B5EF4-FFF2-40B4-BE49-F238E27FC236}">
                <a16:creationId xmlns:a16="http://schemas.microsoft.com/office/drawing/2014/main" id="{89D7564E-E45D-466B-BAB9-8B894A49FB8A}"/>
              </a:ext>
            </a:extLst>
          </p:cNvPr>
          <p:cNvCxnSpPr/>
          <p:nvPr/>
        </p:nvCxnSpPr>
        <p:spPr>
          <a:xfrm flipV="1">
            <a:off x="711933" y="1731835"/>
            <a:ext cx="9447541" cy="19244"/>
          </a:xfrm>
          <a:prstGeom prst="line">
            <a:avLst/>
          </a:prstGeom>
          <a:noFill/>
          <a:ln w="25400" cap="flat">
            <a:solidFill>
              <a:srgbClr val="9C6114"/>
            </a:solidFill>
            <a:prstDash val="solid"/>
            <a:miter lim="400000"/>
          </a:ln>
          <a:effectLst/>
          <a:sp3d/>
        </p:spPr>
        <p:style>
          <a:lnRef idx="0">
            <a:scrgbClr r="0" g="0" b="0"/>
          </a:lnRef>
          <a:fillRef idx="0">
            <a:scrgbClr r="0" g="0" b="0"/>
          </a:fillRef>
          <a:effectRef idx="0">
            <a:scrgbClr r="0" g="0" b="0"/>
          </a:effectRef>
          <a:fontRef idx="none"/>
        </p:style>
      </p:cxnSp>
      <p:pic>
        <p:nvPicPr>
          <p:cNvPr id="5" name="Picture 4">
            <a:extLst>
              <a:ext uri="{FF2B5EF4-FFF2-40B4-BE49-F238E27FC236}">
                <a16:creationId xmlns:a16="http://schemas.microsoft.com/office/drawing/2014/main" id="{5EE68AF6-19C3-4F3E-BD46-87584AEE52C6}"/>
              </a:ext>
            </a:extLst>
          </p:cNvPr>
          <p:cNvPicPr>
            <a:picLocks noChangeAspect="1"/>
          </p:cNvPicPr>
          <p:nvPr/>
        </p:nvPicPr>
        <p:blipFill>
          <a:blip r:embed="rId2"/>
          <a:stretch>
            <a:fillRect/>
          </a:stretch>
        </p:blipFill>
        <p:spPr>
          <a:xfrm>
            <a:off x="10168040" y="192425"/>
            <a:ext cx="2836760" cy="1462878"/>
          </a:xfrm>
          <a:prstGeom prst="rect">
            <a:avLst/>
          </a:prstGeom>
        </p:spPr>
      </p:pic>
      <p:pic>
        <p:nvPicPr>
          <p:cNvPr id="5124" name="Picture 4" descr="http://editorial.3dprint.com/wp-content/uploads/2017/07/file-20170702-8214-1oydz3n.jpg">
            <a:extLst>
              <a:ext uri="{FF2B5EF4-FFF2-40B4-BE49-F238E27FC236}">
                <a16:creationId xmlns:a16="http://schemas.microsoft.com/office/drawing/2014/main" id="{CF4E1B10-B1F1-4FA9-A2C5-0BBA960E7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527" y="2039815"/>
            <a:ext cx="10465745" cy="585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03297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0A37B-2537-4682-9EAB-E52CC1A005F9}"/>
              </a:ext>
            </a:extLst>
          </p:cNvPr>
          <p:cNvSpPr>
            <a:spLocks noGrp="1"/>
          </p:cNvSpPr>
          <p:nvPr>
            <p:ph type="title"/>
          </p:nvPr>
        </p:nvSpPr>
        <p:spPr/>
        <p:txBody>
          <a:bodyPr>
            <a:normAutofit fontScale="90000"/>
          </a:bodyPr>
          <a:lstStyle/>
          <a:p>
            <a:r>
              <a:rPr lang="en-GB" dirty="0"/>
              <a:t>How is 3D printing used in Medicine?</a:t>
            </a:r>
            <a:endParaRPr lang="en-SE" dirty="0"/>
          </a:p>
        </p:txBody>
      </p:sp>
      <p:cxnSp>
        <p:nvCxnSpPr>
          <p:cNvPr id="6" name="Straight Connector 5">
            <a:extLst>
              <a:ext uri="{FF2B5EF4-FFF2-40B4-BE49-F238E27FC236}">
                <a16:creationId xmlns:a16="http://schemas.microsoft.com/office/drawing/2014/main" id="{AE7F0217-3512-4CAA-8F74-A9EEC1A0ED80}"/>
              </a:ext>
            </a:extLst>
          </p:cNvPr>
          <p:cNvCxnSpPr>
            <a:cxnSpLocks/>
          </p:cNvCxnSpPr>
          <p:nvPr/>
        </p:nvCxnSpPr>
        <p:spPr>
          <a:xfrm>
            <a:off x="6502400" y="2247899"/>
            <a:ext cx="0" cy="3624695"/>
          </a:xfrm>
          <a:prstGeom prst="line">
            <a:avLst/>
          </a:prstGeom>
          <a:noFill/>
          <a:ln w="7620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0B6700C2-ECD4-436B-BBA7-B8FD52BEAD82}"/>
              </a:ext>
            </a:extLst>
          </p:cNvPr>
          <p:cNvCxnSpPr>
            <a:cxnSpLocks/>
          </p:cNvCxnSpPr>
          <p:nvPr/>
        </p:nvCxnSpPr>
        <p:spPr>
          <a:xfrm flipH="1" flipV="1">
            <a:off x="6510704" y="5872595"/>
            <a:ext cx="3261946" cy="1633106"/>
          </a:xfrm>
          <a:prstGeom prst="line">
            <a:avLst/>
          </a:prstGeom>
          <a:noFill/>
          <a:ln w="7620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CE2622A5-797E-48EA-B805-143DAA9F652D}"/>
              </a:ext>
            </a:extLst>
          </p:cNvPr>
          <p:cNvCxnSpPr>
            <a:cxnSpLocks/>
          </p:cNvCxnSpPr>
          <p:nvPr/>
        </p:nvCxnSpPr>
        <p:spPr>
          <a:xfrm flipV="1">
            <a:off x="3232151" y="5872594"/>
            <a:ext cx="3261946" cy="1633106"/>
          </a:xfrm>
          <a:prstGeom prst="line">
            <a:avLst/>
          </a:prstGeom>
          <a:noFill/>
          <a:ln w="76200" cap="flat">
            <a:solidFill>
              <a:schemeClr val="tx1"/>
            </a:solidFill>
            <a:prstDash val="solid"/>
            <a:miter lim="400000"/>
          </a:ln>
          <a:effectLst/>
          <a:sp3d/>
        </p:spPr>
        <p:style>
          <a:lnRef idx="0">
            <a:scrgbClr r="0" g="0" b="0"/>
          </a:lnRef>
          <a:fillRef idx="0">
            <a:scrgbClr r="0" g="0" b="0"/>
          </a:fillRef>
          <a:effectRef idx="0">
            <a:scrgbClr r="0" g="0" b="0"/>
          </a:effectRef>
          <a:fontRef idx="none"/>
        </p:style>
      </p:cxnSp>
      <p:pic>
        <p:nvPicPr>
          <p:cNvPr id="18" name="Picture 6" descr="http://editorial.3dprint.com/wp-content/uploads/2017/02/stent.jpg">
            <a:extLst>
              <a:ext uri="{FF2B5EF4-FFF2-40B4-BE49-F238E27FC236}">
                <a16:creationId xmlns:a16="http://schemas.microsoft.com/office/drawing/2014/main" id="{B9DAD6DF-42DE-4704-8554-D1E5663B08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3933" y1="62883" x2="33933" y2="62883"/>
                      </a14:backgroundRemoval>
                    </a14:imgEffect>
                  </a14:imgLayer>
                </a14:imgProps>
              </a:ext>
              <a:ext uri="{28A0092B-C50C-407E-A947-70E740481C1C}">
                <a14:useLocalDpi xmlns:a14="http://schemas.microsoft.com/office/drawing/2010/main" val="0"/>
              </a:ext>
            </a:extLst>
          </a:blip>
          <a:srcRect/>
          <a:stretch>
            <a:fillRect/>
          </a:stretch>
        </p:blipFill>
        <p:spPr bwMode="auto">
          <a:xfrm>
            <a:off x="6390054" y="2546077"/>
            <a:ext cx="3300891" cy="24181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3d organ printing">
            <a:extLst>
              <a:ext uri="{FF2B5EF4-FFF2-40B4-BE49-F238E27FC236}">
                <a16:creationId xmlns:a16="http://schemas.microsoft.com/office/drawing/2014/main" id="{57A421C3-40B9-4412-BB1C-BB66AC7283D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9306" b="86250" l="4922" r="48828">
                        <a14:foregroundMark x1="26328" y1="86250" x2="26328" y2="86250"/>
                        <a14:foregroundMark x1="46563" y1="74444" x2="46563" y2="74444"/>
                        <a14:foregroundMark x1="48828" y1="80694" x2="48828" y2="80694"/>
                      </a14:backgroundRemoval>
                    </a14:imgEffect>
                  </a14:imgLayer>
                </a14:imgProps>
              </a:ext>
              <a:ext uri="{28A0092B-C50C-407E-A947-70E740481C1C}">
                <a14:useLocalDpi xmlns:a14="http://schemas.microsoft.com/office/drawing/2010/main" val="0"/>
              </a:ext>
            </a:extLst>
          </a:blip>
          <a:srcRect t="11305" r="50220" b="7221"/>
          <a:stretch/>
        </p:blipFill>
        <p:spPr bwMode="auto">
          <a:xfrm>
            <a:off x="3223848" y="3189119"/>
            <a:ext cx="2992106" cy="27546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0D0E2F2-7B62-41E9-9B8C-BE673C5B6E8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889" b="90000" l="26759" r="69931">
                        <a14:foregroundMark x1="60690" y1="8889" x2="60690" y2="8889"/>
                        <a14:foregroundMark x1="56828" y1="36444" x2="56828" y2="36444"/>
                        <a14:foregroundMark x1="60276" y1="18667" x2="60276" y2="18667"/>
                        <a14:foregroundMark x1="60690" y1="19333" x2="61931" y2="21333"/>
                        <a14:foregroundMark x1="61103" y1="18667" x2="58069" y2="15778"/>
                        <a14:foregroundMark x1="47862" y1="54889" x2="44828" y2="60444"/>
                      </a14:backgroundRemoval>
                    </a14:imgEffect>
                  </a14:imgLayer>
                </a14:imgProps>
              </a:ext>
            </a:extLst>
          </a:blip>
          <a:srcRect l="21505" r="24597"/>
          <a:stretch/>
        </p:blipFill>
        <p:spPr>
          <a:xfrm rot="2178821">
            <a:off x="7654034" y="3943617"/>
            <a:ext cx="2406839" cy="2771716"/>
          </a:xfrm>
          <a:prstGeom prst="rect">
            <a:avLst/>
          </a:prstGeom>
        </p:spPr>
      </p:pic>
      <p:sp>
        <p:nvSpPr>
          <p:cNvPr id="3" name="TextBox 2">
            <a:extLst>
              <a:ext uri="{FF2B5EF4-FFF2-40B4-BE49-F238E27FC236}">
                <a16:creationId xmlns:a16="http://schemas.microsoft.com/office/drawing/2014/main" id="{8133606D-A2D8-45C2-A052-28A044430E67}"/>
              </a:ext>
            </a:extLst>
          </p:cNvPr>
          <p:cNvSpPr txBox="1"/>
          <p:nvPr/>
        </p:nvSpPr>
        <p:spPr>
          <a:xfrm>
            <a:off x="1011508" y="2546077"/>
            <a:ext cx="2531792"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rgbClr val="000000"/>
                </a:solidFill>
                <a:effectLst/>
                <a:uFillTx/>
                <a:latin typeface="+mn-lt"/>
                <a:ea typeface="+mn-ea"/>
                <a:cs typeface="+mn-cs"/>
                <a:sym typeface="Helvetica Light"/>
              </a:rPr>
              <a:t>Visualization of Medical Imaging</a:t>
            </a:r>
            <a:endParaRPr kumimoji="0" lang="en-SE"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0" name="TextBox 9">
            <a:extLst>
              <a:ext uri="{FF2B5EF4-FFF2-40B4-BE49-F238E27FC236}">
                <a16:creationId xmlns:a16="http://schemas.microsoft.com/office/drawing/2014/main" id="{A01AEFAA-EEDA-4E92-9772-D61D2C4BC9ED}"/>
              </a:ext>
            </a:extLst>
          </p:cNvPr>
          <p:cNvSpPr txBox="1"/>
          <p:nvPr/>
        </p:nvSpPr>
        <p:spPr>
          <a:xfrm>
            <a:off x="10247281" y="2318876"/>
            <a:ext cx="2531792"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rgbClr val="000000"/>
                </a:solidFill>
                <a:effectLst/>
                <a:uFillTx/>
                <a:latin typeface="+mn-lt"/>
                <a:ea typeface="+mn-ea"/>
                <a:cs typeface="+mn-cs"/>
                <a:sym typeface="Helvetica Light"/>
              </a:rPr>
              <a:t>Printed plastic to support a biological process</a:t>
            </a:r>
            <a:endParaRPr kumimoji="0" lang="en-SE"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4" name="TextBox 3">
            <a:extLst>
              <a:ext uri="{FF2B5EF4-FFF2-40B4-BE49-F238E27FC236}">
                <a16:creationId xmlns:a16="http://schemas.microsoft.com/office/drawing/2014/main" id="{C5286A45-5609-4D81-A45D-64FAA0EC7586}"/>
              </a:ext>
            </a:extLst>
          </p:cNvPr>
          <p:cNvSpPr txBox="1"/>
          <p:nvPr/>
        </p:nvSpPr>
        <p:spPr>
          <a:xfrm>
            <a:off x="4952962" y="8516587"/>
            <a:ext cx="287418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GB" dirty="0"/>
              <a:t>3D bioprinting</a:t>
            </a:r>
            <a:endParaRPr kumimoji="0" lang="en-SE" sz="36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5" name="Picture 4">
            <a:extLst>
              <a:ext uri="{FF2B5EF4-FFF2-40B4-BE49-F238E27FC236}">
                <a16:creationId xmlns:a16="http://schemas.microsoft.com/office/drawing/2014/main" id="{8FADD528-8689-4283-86EB-26636526D5DA}"/>
              </a:ext>
            </a:extLst>
          </p:cNvPr>
          <p:cNvPicPr>
            <a:picLocks noChangeAspect="1"/>
          </p:cNvPicPr>
          <p:nvPr/>
        </p:nvPicPr>
        <p:blipFill rotWithShape="1">
          <a:blip r:embed="rId9"/>
          <a:srcRect l="37176" t="23874" r="29602" b="-6845"/>
          <a:stretch/>
        </p:blipFill>
        <p:spPr>
          <a:xfrm>
            <a:off x="5512785" y="6689147"/>
            <a:ext cx="1904984" cy="1738652"/>
          </a:xfrm>
          <a:prstGeom prst="rect">
            <a:avLst/>
          </a:prstGeom>
        </p:spPr>
      </p:pic>
    </p:spTree>
    <p:extLst>
      <p:ext uri="{BB962C8B-B14F-4D97-AF65-F5344CB8AC3E}">
        <p14:creationId xmlns:p14="http://schemas.microsoft.com/office/powerpoint/2010/main" val="773358374"/>
      </p:ext>
    </p:extLst>
  </p:cSld>
  <p:clrMapOvr>
    <a:overrideClrMapping bg1="lt1" tx1="dk1" bg2="lt2" tx2="dk2" accent1="accent1" accent2="accent2" accent3="accent3" accent4="accent4" accent5="accent5" accent6="accent6" hlink="hlink" folHlink="folHlink"/>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0A37B-2537-4682-9EAB-E52CC1A005F9}"/>
              </a:ext>
            </a:extLst>
          </p:cNvPr>
          <p:cNvSpPr>
            <a:spLocks noGrp="1"/>
          </p:cNvSpPr>
          <p:nvPr>
            <p:ph type="title"/>
          </p:nvPr>
        </p:nvSpPr>
        <p:spPr/>
        <p:txBody>
          <a:bodyPr>
            <a:noAutofit/>
          </a:bodyPr>
          <a:lstStyle/>
          <a:p>
            <a:r>
              <a:rPr lang="en-GB" sz="4000" dirty="0"/>
              <a:t>1. Printing 3D model to visualize complex structures. </a:t>
            </a:r>
          </a:p>
        </p:txBody>
      </p:sp>
      <p:sp>
        <p:nvSpPr>
          <p:cNvPr id="3" name="Text Placeholder 2">
            <a:extLst>
              <a:ext uri="{FF2B5EF4-FFF2-40B4-BE49-F238E27FC236}">
                <a16:creationId xmlns:a16="http://schemas.microsoft.com/office/drawing/2014/main" id="{74948418-CD52-44FB-A24C-2E41EE9ABB80}"/>
              </a:ext>
            </a:extLst>
          </p:cNvPr>
          <p:cNvSpPr>
            <a:spLocks noGrp="1"/>
          </p:cNvSpPr>
          <p:nvPr>
            <p:ph type="body" sz="quarter" idx="10"/>
          </p:nvPr>
        </p:nvSpPr>
        <p:spPr>
          <a:xfrm>
            <a:off x="-11711689" y="3431514"/>
            <a:ext cx="11429389" cy="5176910"/>
          </a:xfrm>
        </p:spPr>
        <p:txBody>
          <a:bodyPr>
            <a:normAutofit/>
          </a:bodyPr>
          <a:lstStyle/>
          <a:p>
            <a:pPr marL="0" indent="0">
              <a:buNone/>
            </a:pPr>
            <a:r>
              <a:rPr lang="en-GB" sz="4000" dirty="0">
                <a:latin typeface="+mn-lt"/>
              </a:rPr>
              <a:t>2. Printed plastic that aids a biological function:</a:t>
            </a:r>
          </a:p>
          <a:p>
            <a:pPr marL="0" indent="0">
              <a:buNone/>
            </a:pPr>
            <a:r>
              <a:rPr lang="en-GB" sz="4000" dirty="0">
                <a:latin typeface="+mn-lt"/>
              </a:rPr>
              <a:t>		a. Printed material for structural support</a:t>
            </a:r>
          </a:p>
          <a:p>
            <a:pPr marL="0" indent="0">
              <a:buNone/>
            </a:pPr>
            <a:r>
              <a:rPr lang="en-GB" sz="4000" dirty="0">
                <a:latin typeface="+mn-lt"/>
              </a:rPr>
              <a:t>		b. 3D printed prosthetics</a:t>
            </a:r>
          </a:p>
          <a:p>
            <a:pPr marL="0" indent="0">
              <a:buNone/>
            </a:pPr>
            <a:r>
              <a:rPr lang="en-GB" sz="4000" dirty="0">
                <a:latin typeface="+mn-lt"/>
              </a:rPr>
              <a:t>3. 3D Bioprinting of Tissue</a:t>
            </a:r>
          </a:p>
          <a:p>
            <a:pPr marL="0" indent="0">
              <a:buNone/>
            </a:pPr>
            <a:endParaRPr lang="en-SE" sz="4000" dirty="0">
              <a:latin typeface="+mn-lt"/>
            </a:endParaRPr>
          </a:p>
        </p:txBody>
      </p:sp>
      <p:pic>
        <p:nvPicPr>
          <p:cNvPr id="11" name="Picture 10">
            <a:extLst>
              <a:ext uri="{FF2B5EF4-FFF2-40B4-BE49-F238E27FC236}">
                <a16:creationId xmlns:a16="http://schemas.microsoft.com/office/drawing/2014/main" id="{7019A365-D1CF-48E9-9F99-C0B0C764BCD1}"/>
              </a:ext>
            </a:extLst>
          </p:cNvPr>
          <p:cNvPicPr>
            <a:picLocks noChangeAspect="1"/>
          </p:cNvPicPr>
          <p:nvPr/>
        </p:nvPicPr>
        <p:blipFill>
          <a:blip r:embed="rId3"/>
          <a:stretch>
            <a:fillRect/>
          </a:stretch>
        </p:blipFill>
        <p:spPr>
          <a:xfrm>
            <a:off x="1162049" y="2254660"/>
            <a:ext cx="7053651" cy="6353764"/>
          </a:xfrm>
          <a:prstGeom prst="rect">
            <a:avLst/>
          </a:prstGeom>
        </p:spPr>
      </p:pic>
      <p:sp>
        <p:nvSpPr>
          <p:cNvPr id="7" name="TextBox 6">
            <a:extLst>
              <a:ext uri="{FF2B5EF4-FFF2-40B4-BE49-F238E27FC236}">
                <a16:creationId xmlns:a16="http://schemas.microsoft.com/office/drawing/2014/main" id="{75F4432B-9C45-4AD6-B525-201BAB4C1858}"/>
              </a:ext>
            </a:extLst>
          </p:cNvPr>
          <p:cNvSpPr txBox="1"/>
          <p:nvPr/>
        </p:nvSpPr>
        <p:spPr>
          <a:xfrm>
            <a:off x="8591550" y="3994507"/>
            <a:ext cx="3829050"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dirty="0"/>
              <a:t>Looking at things in 3D gives us more information.</a:t>
            </a:r>
            <a:endParaRPr kumimoji="0" lang="en-SE" sz="3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909754072"/>
      </p:ext>
    </p:extLst>
  </p:cSld>
  <p:clrMapOvr>
    <a:overrideClrMapping bg1="lt1" tx1="dk1" bg2="lt2" tx2="dk2" accent1="accent1" accent2="accent2" accent3="accent3" accent4="accent4" accent5="accent5" accent6="accent6" hlink="hlink" folHlink="folHlink"/>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7E5E3-BC75-4D35-89EE-C2C9CA16D5F3}"/>
              </a:ext>
            </a:extLst>
          </p:cNvPr>
          <p:cNvSpPr>
            <a:spLocks noGrp="1"/>
          </p:cNvSpPr>
          <p:nvPr>
            <p:ph type="title"/>
          </p:nvPr>
        </p:nvSpPr>
        <p:spPr/>
        <p:txBody>
          <a:bodyPr>
            <a:normAutofit fontScale="90000"/>
          </a:bodyPr>
          <a:lstStyle/>
          <a:p>
            <a:r>
              <a:rPr lang="en-GB" dirty="0"/>
              <a:t>How do we obtain 3D models (Imaging)</a:t>
            </a:r>
            <a:endParaRPr lang="en-SE" dirty="0"/>
          </a:p>
        </p:txBody>
      </p:sp>
      <p:pic>
        <p:nvPicPr>
          <p:cNvPr id="4" name="Picture 3">
            <a:extLst>
              <a:ext uri="{FF2B5EF4-FFF2-40B4-BE49-F238E27FC236}">
                <a16:creationId xmlns:a16="http://schemas.microsoft.com/office/drawing/2014/main" id="{3B249490-8534-45E4-A6EC-7BF7DFEA46D8}"/>
              </a:ext>
            </a:extLst>
          </p:cNvPr>
          <p:cNvPicPr>
            <a:picLocks noChangeAspect="1"/>
          </p:cNvPicPr>
          <p:nvPr/>
        </p:nvPicPr>
        <p:blipFill rotWithShape="1">
          <a:blip r:embed="rId2"/>
          <a:srcRect l="53064" t="33619" r="15636" b="21172"/>
          <a:stretch/>
        </p:blipFill>
        <p:spPr>
          <a:xfrm>
            <a:off x="4999582" y="4074406"/>
            <a:ext cx="2454062" cy="2210604"/>
          </a:xfrm>
          <a:prstGeom prst="rect">
            <a:avLst/>
          </a:prstGeom>
        </p:spPr>
      </p:pic>
      <p:grpSp>
        <p:nvGrpSpPr>
          <p:cNvPr id="5" name="Group 4">
            <a:extLst>
              <a:ext uri="{FF2B5EF4-FFF2-40B4-BE49-F238E27FC236}">
                <a16:creationId xmlns:a16="http://schemas.microsoft.com/office/drawing/2014/main" id="{5A9A4715-19E7-49B4-AB45-6C759AA1B49D}"/>
              </a:ext>
            </a:extLst>
          </p:cNvPr>
          <p:cNvGrpSpPr/>
          <p:nvPr/>
        </p:nvGrpSpPr>
        <p:grpSpPr>
          <a:xfrm>
            <a:off x="973439" y="5738425"/>
            <a:ext cx="3411513" cy="2704297"/>
            <a:chOff x="724187" y="275568"/>
            <a:chExt cx="4235130" cy="3790950"/>
          </a:xfrm>
        </p:grpSpPr>
        <p:pic>
          <p:nvPicPr>
            <p:cNvPr id="6" name="Picture 5">
              <a:extLst>
                <a:ext uri="{FF2B5EF4-FFF2-40B4-BE49-F238E27FC236}">
                  <a16:creationId xmlns:a16="http://schemas.microsoft.com/office/drawing/2014/main" id="{57AEE3F7-5AAC-4D69-B346-B8435CAFE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792" y="275568"/>
              <a:ext cx="4200525" cy="3790950"/>
            </a:xfrm>
            <a:prstGeom prst="rect">
              <a:avLst/>
            </a:prstGeom>
          </p:spPr>
        </p:pic>
        <p:sp>
          <p:nvSpPr>
            <p:cNvPr id="7" name="Rectangle 6">
              <a:extLst>
                <a:ext uri="{FF2B5EF4-FFF2-40B4-BE49-F238E27FC236}">
                  <a16:creationId xmlns:a16="http://schemas.microsoft.com/office/drawing/2014/main" id="{25C337A7-91B4-4BCF-83B6-D66DE8B9F8E1}"/>
                </a:ext>
              </a:extLst>
            </p:cNvPr>
            <p:cNvSpPr/>
            <p:nvPr/>
          </p:nvSpPr>
          <p:spPr>
            <a:xfrm>
              <a:off x="758792" y="309108"/>
              <a:ext cx="1835189" cy="263415"/>
            </a:xfrm>
            <a:prstGeom prst="rect">
              <a:avLst/>
            </a:prstGeom>
            <a:solidFill>
              <a:srgbClr val="040404"/>
            </a:solidFill>
            <a:ln w="12700" cap="flat" cmpd="sng" algn="ctr">
              <a:solidFill>
                <a:srgbClr val="040404"/>
              </a:solidFill>
              <a:prstDash val="solid"/>
              <a:miter lim="800000"/>
            </a:ln>
            <a:effectLst/>
          </p:spPr>
          <p:txBody>
            <a:bodyPr rtlCol="0" anchor="ctr"/>
            <a:lstStyle/>
            <a:p>
              <a:pPr algn="ctr" defTabSz="1215756">
                <a:defRPr/>
              </a:pPr>
              <a:endParaRPr lang="en-GB" sz="2393" kern="0"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6CF45EA2-DFC0-446F-823F-9E7FA790FDC6}"/>
                </a:ext>
              </a:extLst>
            </p:cNvPr>
            <p:cNvSpPr/>
            <p:nvPr/>
          </p:nvSpPr>
          <p:spPr>
            <a:xfrm>
              <a:off x="758791" y="3175181"/>
              <a:ext cx="1053001" cy="891337"/>
            </a:xfrm>
            <a:prstGeom prst="rect">
              <a:avLst/>
            </a:prstGeom>
            <a:solidFill>
              <a:sysClr val="windowText" lastClr="000000">
                <a:lumMod val="65000"/>
                <a:lumOff val="35000"/>
              </a:sysClr>
            </a:solidFill>
            <a:ln w="12700" cap="flat" cmpd="sng" algn="ctr">
              <a:solidFill>
                <a:srgbClr val="040404"/>
              </a:solidFill>
              <a:prstDash val="solid"/>
              <a:miter lim="800000"/>
            </a:ln>
            <a:effectLst/>
          </p:spPr>
          <p:txBody>
            <a:bodyPr rtlCol="0" anchor="ctr"/>
            <a:lstStyle/>
            <a:p>
              <a:pPr algn="ctr" defTabSz="1215756">
                <a:defRPr/>
              </a:pPr>
              <a:endParaRPr lang="en-GB" sz="2393" kern="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E4005410-B5F1-4B6F-B01F-CA7D42D69CB4}"/>
                </a:ext>
              </a:extLst>
            </p:cNvPr>
            <p:cNvSpPr txBox="1"/>
            <p:nvPr/>
          </p:nvSpPr>
          <p:spPr>
            <a:xfrm>
              <a:off x="724187" y="3326889"/>
              <a:ext cx="961570" cy="445920"/>
            </a:xfrm>
            <a:prstGeom prst="rect">
              <a:avLst/>
            </a:prstGeom>
            <a:noFill/>
          </p:spPr>
          <p:txBody>
            <a:bodyPr wrap="none" rtlCol="0">
              <a:spAutoFit/>
            </a:bodyPr>
            <a:lstStyle/>
            <a:p>
              <a:pPr defTabSz="1215756">
                <a:defRPr/>
              </a:pPr>
              <a:r>
                <a:rPr lang="en-GB" sz="1467" kern="0" dirty="0">
                  <a:solidFill>
                    <a:prstClr val="white">
                      <a:lumMod val="95000"/>
                    </a:prstClr>
                  </a:solidFill>
                  <a:latin typeface="Calibri" panose="020F0502020204030204"/>
                </a:rPr>
                <a:t>Healthy</a:t>
              </a:r>
              <a:endParaRPr lang="en-GB" sz="1867" kern="0" dirty="0">
                <a:solidFill>
                  <a:prstClr val="white">
                    <a:lumMod val="95000"/>
                  </a:prstClr>
                </a:solidFill>
                <a:latin typeface="Calibri" panose="020F0502020204030204"/>
              </a:endParaRPr>
            </a:p>
          </p:txBody>
        </p:sp>
      </p:grpSp>
      <p:grpSp>
        <p:nvGrpSpPr>
          <p:cNvPr id="10" name="Group 9">
            <a:extLst>
              <a:ext uri="{FF2B5EF4-FFF2-40B4-BE49-F238E27FC236}">
                <a16:creationId xmlns:a16="http://schemas.microsoft.com/office/drawing/2014/main" id="{3B591CAF-9C00-4DA7-B1D0-872F8DF38115}"/>
              </a:ext>
            </a:extLst>
          </p:cNvPr>
          <p:cNvGrpSpPr/>
          <p:nvPr/>
        </p:nvGrpSpPr>
        <p:grpSpPr>
          <a:xfrm>
            <a:off x="8174238" y="5850338"/>
            <a:ext cx="3604984" cy="2377608"/>
            <a:chOff x="6090624" y="435679"/>
            <a:chExt cx="4947586" cy="3038989"/>
          </a:xfrm>
        </p:grpSpPr>
        <p:pic>
          <p:nvPicPr>
            <p:cNvPr id="11" name="Picture 10">
              <a:extLst>
                <a:ext uri="{FF2B5EF4-FFF2-40B4-BE49-F238E27FC236}">
                  <a16:creationId xmlns:a16="http://schemas.microsoft.com/office/drawing/2014/main" id="{CC9D939E-5402-411B-B7EC-0CE659CC8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3310" y="435679"/>
              <a:ext cx="4914900" cy="3038476"/>
            </a:xfrm>
            <a:prstGeom prst="rect">
              <a:avLst/>
            </a:prstGeom>
          </p:spPr>
        </p:pic>
        <p:sp>
          <p:nvSpPr>
            <p:cNvPr id="12" name="Rectangle 11">
              <a:extLst>
                <a:ext uri="{FF2B5EF4-FFF2-40B4-BE49-F238E27FC236}">
                  <a16:creationId xmlns:a16="http://schemas.microsoft.com/office/drawing/2014/main" id="{C438B054-F4A1-477A-926E-94E022D5CBCA}"/>
                </a:ext>
              </a:extLst>
            </p:cNvPr>
            <p:cNvSpPr/>
            <p:nvPr/>
          </p:nvSpPr>
          <p:spPr>
            <a:xfrm>
              <a:off x="6123311" y="477034"/>
              <a:ext cx="1835189" cy="263415"/>
            </a:xfrm>
            <a:prstGeom prst="rect">
              <a:avLst/>
            </a:prstGeom>
            <a:solidFill>
              <a:srgbClr val="040404"/>
            </a:solidFill>
            <a:ln w="12700" cap="flat" cmpd="sng" algn="ctr">
              <a:solidFill>
                <a:srgbClr val="040404"/>
              </a:solidFill>
              <a:prstDash val="solid"/>
              <a:miter lim="800000"/>
            </a:ln>
            <a:effectLst/>
          </p:spPr>
          <p:txBody>
            <a:bodyPr rtlCol="0" anchor="ctr"/>
            <a:lstStyle/>
            <a:p>
              <a:pPr algn="ctr" defTabSz="1215756">
                <a:defRPr/>
              </a:pPr>
              <a:endParaRPr lang="en-GB" sz="2393" kern="0"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0CBA6F54-1BE6-4BD8-9175-DC8D0DE7C8E8}"/>
                </a:ext>
              </a:extLst>
            </p:cNvPr>
            <p:cNvSpPr/>
            <p:nvPr/>
          </p:nvSpPr>
          <p:spPr>
            <a:xfrm>
              <a:off x="6131824" y="2649779"/>
              <a:ext cx="1276478" cy="824889"/>
            </a:xfrm>
            <a:prstGeom prst="rect">
              <a:avLst/>
            </a:prstGeom>
            <a:solidFill>
              <a:sysClr val="windowText" lastClr="000000">
                <a:lumMod val="65000"/>
                <a:lumOff val="35000"/>
              </a:sysClr>
            </a:solidFill>
            <a:ln w="12700" cap="flat" cmpd="sng" algn="ctr">
              <a:solidFill>
                <a:srgbClr val="040404"/>
              </a:solidFill>
              <a:prstDash val="solid"/>
              <a:miter lim="800000"/>
            </a:ln>
            <a:effectLst/>
          </p:spPr>
          <p:txBody>
            <a:bodyPr rtlCol="0" anchor="ctr"/>
            <a:lstStyle/>
            <a:p>
              <a:pPr algn="ctr" defTabSz="1215756">
                <a:defRPr/>
              </a:pPr>
              <a:endParaRPr lang="en-GB" sz="2393" kern="0" dirty="0">
                <a:solidFill>
                  <a:prstClr val="white"/>
                </a:solidFill>
                <a:latin typeface="Calibri" panose="020F0502020204030204"/>
              </a:endParaRPr>
            </a:p>
          </p:txBody>
        </p:sp>
        <p:sp>
          <p:nvSpPr>
            <p:cNvPr id="14" name="TextBox 13">
              <a:extLst>
                <a:ext uri="{FF2B5EF4-FFF2-40B4-BE49-F238E27FC236}">
                  <a16:creationId xmlns:a16="http://schemas.microsoft.com/office/drawing/2014/main" id="{6A5A4BDC-8E05-449D-8D15-D722A7587D9D}"/>
                </a:ext>
              </a:extLst>
            </p:cNvPr>
            <p:cNvSpPr txBox="1"/>
            <p:nvPr/>
          </p:nvSpPr>
          <p:spPr>
            <a:xfrm>
              <a:off x="6090624" y="2829366"/>
              <a:ext cx="1449446" cy="406586"/>
            </a:xfrm>
            <a:prstGeom prst="rect">
              <a:avLst/>
            </a:prstGeom>
            <a:noFill/>
          </p:spPr>
          <p:txBody>
            <a:bodyPr wrap="square" rtlCol="0">
              <a:spAutoFit/>
            </a:bodyPr>
            <a:lstStyle/>
            <a:p>
              <a:pPr defTabSz="1215756">
                <a:defRPr/>
              </a:pPr>
              <a:r>
                <a:rPr lang="en-GB" sz="1467" kern="0" dirty="0">
                  <a:solidFill>
                    <a:prstClr val="white">
                      <a:lumMod val="95000"/>
                    </a:prstClr>
                  </a:solidFill>
                  <a:latin typeface="Calibri" panose="020F0502020204030204"/>
                </a:rPr>
                <a:t>Diseased</a:t>
              </a:r>
              <a:endParaRPr lang="en-GB" sz="2133" kern="0" dirty="0">
                <a:solidFill>
                  <a:prstClr val="white">
                    <a:lumMod val="95000"/>
                  </a:prstClr>
                </a:solidFill>
                <a:latin typeface="Calibri" panose="020F0502020204030204"/>
              </a:endParaRPr>
            </a:p>
          </p:txBody>
        </p:sp>
      </p:grpSp>
      <p:grpSp>
        <p:nvGrpSpPr>
          <p:cNvPr id="16" name="Group 15">
            <a:extLst>
              <a:ext uri="{FF2B5EF4-FFF2-40B4-BE49-F238E27FC236}">
                <a16:creationId xmlns:a16="http://schemas.microsoft.com/office/drawing/2014/main" id="{3E86538B-C4BD-424D-B34A-2C6F4E6B0BE0}"/>
              </a:ext>
            </a:extLst>
          </p:cNvPr>
          <p:cNvGrpSpPr/>
          <p:nvPr/>
        </p:nvGrpSpPr>
        <p:grpSpPr>
          <a:xfrm>
            <a:off x="8178157" y="2422027"/>
            <a:ext cx="3634961" cy="2634336"/>
            <a:chOff x="5590363" y="697828"/>
            <a:chExt cx="1906214" cy="1408149"/>
          </a:xfrm>
        </p:grpSpPr>
        <p:pic>
          <p:nvPicPr>
            <p:cNvPr id="17" name="Picture 16">
              <a:extLst>
                <a:ext uri="{FF2B5EF4-FFF2-40B4-BE49-F238E27FC236}">
                  <a16:creationId xmlns:a16="http://schemas.microsoft.com/office/drawing/2014/main" id="{C4B88DC6-1AFA-4A3C-BB1C-B40004E00E8B}"/>
                </a:ext>
              </a:extLst>
            </p:cNvPr>
            <p:cNvPicPr>
              <a:picLocks noChangeAspect="1"/>
            </p:cNvPicPr>
            <p:nvPr/>
          </p:nvPicPr>
          <p:blipFill rotWithShape="1">
            <a:blip r:embed="rId5">
              <a:extLst>
                <a:ext uri="{28A0092B-C50C-407E-A947-70E740481C1C}">
                  <a14:useLocalDpi xmlns:a14="http://schemas.microsoft.com/office/drawing/2010/main" val="0"/>
                </a:ext>
              </a:extLst>
            </a:blip>
            <a:srcRect l="30006" t="8495" r="54818" b="71181"/>
            <a:stretch/>
          </p:blipFill>
          <p:spPr>
            <a:xfrm>
              <a:off x="5629660" y="744797"/>
              <a:ext cx="1825690" cy="1312961"/>
            </a:xfrm>
            <a:prstGeom prst="rect">
              <a:avLst/>
            </a:prstGeom>
          </p:spPr>
        </p:pic>
        <p:sp>
          <p:nvSpPr>
            <p:cNvPr id="18" name="Bevel 80">
              <a:extLst>
                <a:ext uri="{FF2B5EF4-FFF2-40B4-BE49-F238E27FC236}">
                  <a16:creationId xmlns:a16="http://schemas.microsoft.com/office/drawing/2014/main" id="{668311CA-80BC-42EB-974A-AB4BC41B2912}"/>
                </a:ext>
              </a:extLst>
            </p:cNvPr>
            <p:cNvSpPr/>
            <p:nvPr/>
          </p:nvSpPr>
          <p:spPr>
            <a:xfrm>
              <a:off x="5590363" y="697828"/>
              <a:ext cx="1882604" cy="1382091"/>
            </a:xfrm>
            <a:prstGeom prst="bevel">
              <a:avLst>
                <a:gd name="adj" fmla="val 4215"/>
              </a:avLst>
            </a:prstGeom>
            <a:noFill/>
            <a:ln w="120650" cap="flat" cmpd="sng" algn="ctr">
              <a:solidFill>
                <a:srgbClr val="050505"/>
              </a:solidFill>
              <a:prstDash val="solid"/>
              <a:miter lim="800000"/>
            </a:ln>
            <a:effectLst/>
          </p:spPr>
          <p:txBody>
            <a:bodyPr rtlCol="0" anchor="ctr"/>
            <a:lstStyle/>
            <a:p>
              <a:pPr algn="ctr" defTabSz="1215756">
                <a:defRPr/>
              </a:pPr>
              <a:endParaRPr lang="en-GB" sz="2393" kern="0" dirty="0">
                <a:solidFill>
                  <a:prstClr val="white"/>
                </a:solidFill>
                <a:latin typeface="Calibri" panose="020F0502020204030204"/>
              </a:endParaRPr>
            </a:p>
          </p:txBody>
        </p:sp>
        <p:sp>
          <p:nvSpPr>
            <p:cNvPr id="19" name="Teardrop 18">
              <a:extLst>
                <a:ext uri="{FF2B5EF4-FFF2-40B4-BE49-F238E27FC236}">
                  <a16:creationId xmlns:a16="http://schemas.microsoft.com/office/drawing/2014/main" id="{AE9654E0-33FB-4E96-9550-B22F4019EEDC}"/>
                </a:ext>
              </a:extLst>
            </p:cNvPr>
            <p:cNvSpPr/>
            <p:nvPr/>
          </p:nvSpPr>
          <p:spPr>
            <a:xfrm rot="10800000" flipH="1">
              <a:off x="6986579" y="1783754"/>
              <a:ext cx="509998" cy="322223"/>
            </a:xfrm>
            <a:prstGeom prst="teardrop">
              <a:avLst/>
            </a:prstGeom>
            <a:solidFill>
              <a:srgbClr val="050505"/>
            </a:solidFill>
            <a:ln w="12700" cap="flat" cmpd="sng" algn="ctr">
              <a:solidFill>
                <a:srgbClr val="050505"/>
              </a:solidFill>
              <a:prstDash val="solid"/>
              <a:miter lim="800000"/>
            </a:ln>
            <a:effectLst/>
          </p:spPr>
          <p:txBody>
            <a:bodyPr rtlCol="0" anchor="ctr"/>
            <a:lstStyle/>
            <a:p>
              <a:pPr algn="ctr" defTabSz="1215756">
                <a:defRPr/>
              </a:pPr>
              <a:endParaRPr lang="en-GB" sz="2393" kern="0" dirty="0">
                <a:solidFill>
                  <a:prstClr val="white"/>
                </a:solidFill>
                <a:latin typeface="Calibri" panose="020F0502020204030204"/>
              </a:endParaRPr>
            </a:p>
          </p:txBody>
        </p:sp>
      </p:grpSp>
      <p:grpSp>
        <p:nvGrpSpPr>
          <p:cNvPr id="20" name="Group 19">
            <a:extLst>
              <a:ext uri="{FF2B5EF4-FFF2-40B4-BE49-F238E27FC236}">
                <a16:creationId xmlns:a16="http://schemas.microsoft.com/office/drawing/2014/main" id="{7AA856BD-FE1B-42AE-8096-6F055EF7EFBE}"/>
              </a:ext>
            </a:extLst>
          </p:cNvPr>
          <p:cNvGrpSpPr/>
          <p:nvPr/>
        </p:nvGrpSpPr>
        <p:grpSpPr>
          <a:xfrm>
            <a:off x="849899" y="2295125"/>
            <a:ext cx="3561508" cy="2758504"/>
            <a:chOff x="5619741" y="4342907"/>
            <a:chExt cx="1854547" cy="1493786"/>
          </a:xfrm>
        </p:grpSpPr>
        <p:pic>
          <p:nvPicPr>
            <p:cNvPr id="21" name="Picture 20">
              <a:extLst>
                <a:ext uri="{FF2B5EF4-FFF2-40B4-BE49-F238E27FC236}">
                  <a16:creationId xmlns:a16="http://schemas.microsoft.com/office/drawing/2014/main" id="{CEA9C73E-2A3D-4F37-A1DF-0977FBF20E79}"/>
                </a:ext>
              </a:extLst>
            </p:cNvPr>
            <p:cNvPicPr>
              <a:picLocks noChangeAspect="1"/>
            </p:cNvPicPr>
            <p:nvPr/>
          </p:nvPicPr>
          <p:blipFill rotWithShape="1">
            <a:blip r:embed="rId6">
              <a:extLst>
                <a:ext uri="{28A0092B-C50C-407E-A947-70E740481C1C}">
                  <a14:useLocalDpi xmlns:a14="http://schemas.microsoft.com/office/drawing/2010/main" val="0"/>
                </a:ext>
              </a:extLst>
            </a:blip>
            <a:srcRect l="9488" t="53813" r="75551" b="27494"/>
            <a:stretch/>
          </p:blipFill>
          <p:spPr>
            <a:xfrm>
              <a:off x="5702666" y="4411627"/>
              <a:ext cx="1771622" cy="1395216"/>
            </a:xfrm>
            <a:prstGeom prst="rect">
              <a:avLst/>
            </a:prstGeom>
          </p:spPr>
        </p:pic>
        <p:sp>
          <p:nvSpPr>
            <p:cNvPr id="22" name="Bevel 84">
              <a:extLst>
                <a:ext uri="{FF2B5EF4-FFF2-40B4-BE49-F238E27FC236}">
                  <a16:creationId xmlns:a16="http://schemas.microsoft.com/office/drawing/2014/main" id="{95C42594-0511-42A2-93D1-22021C9227D0}"/>
                </a:ext>
              </a:extLst>
            </p:cNvPr>
            <p:cNvSpPr/>
            <p:nvPr/>
          </p:nvSpPr>
          <p:spPr>
            <a:xfrm>
              <a:off x="5619741" y="4360660"/>
              <a:ext cx="1832177" cy="1476033"/>
            </a:xfrm>
            <a:prstGeom prst="bevel">
              <a:avLst>
                <a:gd name="adj" fmla="val 4215"/>
              </a:avLst>
            </a:prstGeom>
            <a:noFill/>
            <a:ln w="120650" cap="flat" cmpd="sng" algn="ctr">
              <a:solidFill>
                <a:srgbClr val="050505"/>
              </a:solidFill>
              <a:prstDash val="solid"/>
              <a:miter lim="800000"/>
            </a:ln>
            <a:effectLst/>
          </p:spPr>
          <p:txBody>
            <a:bodyPr rtlCol="0" anchor="ctr"/>
            <a:lstStyle/>
            <a:p>
              <a:pPr algn="ctr" defTabSz="1215756">
                <a:defRPr/>
              </a:pPr>
              <a:endParaRPr lang="en-GB" sz="2393" kern="0" dirty="0">
                <a:solidFill>
                  <a:prstClr val="white"/>
                </a:solidFill>
                <a:latin typeface="Calibri" panose="020F0502020204030204"/>
              </a:endParaRPr>
            </a:p>
          </p:txBody>
        </p:sp>
        <p:sp>
          <p:nvSpPr>
            <p:cNvPr id="23" name="Teardrop 22">
              <a:extLst>
                <a:ext uri="{FF2B5EF4-FFF2-40B4-BE49-F238E27FC236}">
                  <a16:creationId xmlns:a16="http://schemas.microsoft.com/office/drawing/2014/main" id="{8D8F2CFB-A415-43B8-82F0-757A84A52F94}"/>
                </a:ext>
              </a:extLst>
            </p:cNvPr>
            <p:cNvSpPr/>
            <p:nvPr/>
          </p:nvSpPr>
          <p:spPr>
            <a:xfrm rot="10800000" flipV="1">
              <a:off x="5630167" y="4342907"/>
              <a:ext cx="491932" cy="401586"/>
            </a:xfrm>
            <a:prstGeom prst="teardrop">
              <a:avLst/>
            </a:prstGeom>
            <a:solidFill>
              <a:srgbClr val="050505"/>
            </a:solidFill>
            <a:ln w="12700" cap="flat" cmpd="sng" algn="ctr">
              <a:solidFill>
                <a:srgbClr val="050505"/>
              </a:solidFill>
              <a:prstDash val="solid"/>
              <a:miter lim="800000"/>
            </a:ln>
            <a:effectLst/>
          </p:spPr>
          <p:txBody>
            <a:bodyPr rtlCol="0" anchor="ctr"/>
            <a:lstStyle/>
            <a:p>
              <a:pPr algn="ctr" defTabSz="1215756">
                <a:defRPr/>
              </a:pPr>
              <a:endParaRPr lang="en-GB" sz="2393" kern="0" dirty="0">
                <a:solidFill>
                  <a:prstClr val="white"/>
                </a:solidFill>
                <a:latin typeface="Calibri" panose="020F0502020204030204"/>
              </a:endParaRPr>
            </a:p>
          </p:txBody>
        </p:sp>
      </p:grpSp>
      <p:sp>
        <p:nvSpPr>
          <p:cNvPr id="24" name="Right Arrow 86">
            <a:extLst>
              <a:ext uri="{FF2B5EF4-FFF2-40B4-BE49-F238E27FC236}">
                <a16:creationId xmlns:a16="http://schemas.microsoft.com/office/drawing/2014/main" id="{C9BC53F8-5735-406D-839F-182623CE3B84}"/>
              </a:ext>
            </a:extLst>
          </p:cNvPr>
          <p:cNvSpPr/>
          <p:nvPr/>
        </p:nvSpPr>
        <p:spPr>
          <a:xfrm rot="20018170">
            <a:off x="9041220" y="4187551"/>
            <a:ext cx="873631" cy="247277"/>
          </a:xfrm>
          <a:prstGeom prst="rightArrow">
            <a:avLst/>
          </a:prstGeom>
          <a:solidFill>
            <a:srgbClr val="FF0000"/>
          </a:solidFill>
          <a:ln w="12700" cap="flat" cmpd="sng" algn="ctr">
            <a:solidFill>
              <a:sysClr val="windowText" lastClr="000000"/>
            </a:solidFill>
            <a:prstDash val="solid"/>
            <a:miter lim="800000"/>
          </a:ln>
          <a:effectLst/>
        </p:spPr>
        <p:txBody>
          <a:bodyPr rtlCol="0" anchor="ctr"/>
          <a:lstStyle/>
          <a:p>
            <a:pPr algn="ctr" defTabSz="1215756">
              <a:defRPr/>
            </a:pPr>
            <a:endParaRPr lang="en-GB" sz="2393" kern="0" dirty="0">
              <a:solidFill>
                <a:prstClr val="white"/>
              </a:solidFill>
              <a:latin typeface="Calibri" panose="020F0502020204030204"/>
            </a:endParaRPr>
          </a:p>
        </p:txBody>
      </p:sp>
      <p:sp>
        <p:nvSpPr>
          <p:cNvPr id="25" name="TextBox 24">
            <a:extLst>
              <a:ext uri="{FF2B5EF4-FFF2-40B4-BE49-F238E27FC236}">
                <a16:creationId xmlns:a16="http://schemas.microsoft.com/office/drawing/2014/main" id="{F0D80B0E-A8CE-468F-8694-BB4E52AC38A4}"/>
              </a:ext>
            </a:extLst>
          </p:cNvPr>
          <p:cNvSpPr txBox="1"/>
          <p:nvPr/>
        </p:nvSpPr>
        <p:spPr>
          <a:xfrm>
            <a:off x="750277" y="2357908"/>
            <a:ext cx="1064360" cy="378693"/>
          </a:xfrm>
          <a:prstGeom prst="rect">
            <a:avLst/>
          </a:prstGeom>
          <a:noFill/>
        </p:spPr>
        <p:txBody>
          <a:bodyPr wrap="square" rtlCol="0">
            <a:spAutoFit/>
          </a:bodyPr>
          <a:lstStyle/>
          <a:p>
            <a:pPr defTabSz="1215756"/>
            <a:r>
              <a:rPr lang="en-GB" sz="1861" dirty="0">
                <a:solidFill>
                  <a:prstClr val="white">
                    <a:lumMod val="95000"/>
                  </a:prstClr>
                </a:solidFill>
                <a:latin typeface="Calibri" panose="020F0502020204030204"/>
              </a:rPr>
              <a:t>Healthy</a:t>
            </a:r>
            <a:endParaRPr lang="en-GB" sz="2393" dirty="0">
              <a:solidFill>
                <a:prstClr val="white">
                  <a:lumMod val="95000"/>
                </a:prstClr>
              </a:solidFill>
              <a:latin typeface="Calibri" panose="020F0502020204030204"/>
            </a:endParaRPr>
          </a:p>
        </p:txBody>
      </p:sp>
      <p:sp>
        <p:nvSpPr>
          <p:cNvPr id="26" name="TextBox 25">
            <a:extLst>
              <a:ext uri="{FF2B5EF4-FFF2-40B4-BE49-F238E27FC236}">
                <a16:creationId xmlns:a16="http://schemas.microsoft.com/office/drawing/2014/main" id="{3C7544A1-3AB7-4CF4-B867-48E43E6CAA40}"/>
              </a:ext>
            </a:extLst>
          </p:cNvPr>
          <p:cNvSpPr txBox="1"/>
          <p:nvPr/>
        </p:nvSpPr>
        <p:spPr>
          <a:xfrm>
            <a:off x="8215320" y="2461146"/>
            <a:ext cx="1286804" cy="337913"/>
          </a:xfrm>
          <a:prstGeom prst="rect">
            <a:avLst/>
          </a:prstGeom>
          <a:noFill/>
        </p:spPr>
        <p:txBody>
          <a:bodyPr wrap="square" rtlCol="0">
            <a:spAutoFit/>
          </a:bodyPr>
          <a:lstStyle/>
          <a:p>
            <a:pPr defTabSz="1215756"/>
            <a:r>
              <a:rPr lang="en-GB" sz="1596" dirty="0">
                <a:solidFill>
                  <a:prstClr val="white">
                    <a:lumMod val="95000"/>
                  </a:prstClr>
                </a:solidFill>
                <a:latin typeface="Calibri" panose="020F0502020204030204"/>
              </a:rPr>
              <a:t>Diseased</a:t>
            </a:r>
            <a:endParaRPr lang="en-GB" sz="2393" dirty="0">
              <a:solidFill>
                <a:prstClr val="white">
                  <a:lumMod val="95000"/>
                </a:prstClr>
              </a:solidFill>
              <a:latin typeface="Calibri" panose="020F0502020204030204"/>
            </a:endParaRPr>
          </a:p>
        </p:txBody>
      </p:sp>
      <p:sp>
        <p:nvSpPr>
          <p:cNvPr id="27" name="Rectangle 26">
            <a:extLst>
              <a:ext uri="{FF2B5EF4-FFF2-40B4-BE49-F238E27FC236}">
                <a16:creationId xmlns:a16="http://schemas.microsoft.com/office/drawing/2014/main" id="{64EFCC7C-D5A5-4314-953D-4360C4A00130}"/>
              </a:ext>
            </a:extLst>
          </p:cNvPr>
          <p:cNvSpPr/>
          <p:nvPr/>
        </p:nvSpPr>
        <p:spPr>
          <a:xfrm>
            <a:off x="5000023" y="3245589"/>
            <a:ext cx="2564193" cy="828817"/>
          </a:xfrm>
          <a:prstGeom prst="rect">
            <a:avLst/>
          </a:prstGeom>
        </p:spPr>
        <p:txBody>
          <a:bodyPr wrap="square">
            <a:spAutoFit/>
          </a:bodyPr>
          <a:lstStyle/>
          <a:p>
            <a:pPr algn="ctr" defTabSz="1215756"/>
            <a:r>
              <a:rPr lang="en-GB" sz="2393" dirty="0">
                <a:solidFill>
                  <a:srgbClr val="C00000"/>
                </a:solidFill>
                <a:latin typeface="Calibri" panose="020F0502020204030204"/>
              </a:rPr>
              <a:t>MRI scans – transverse angle</a:t>
            </a:r>
          </a:p>
        </p:txBody>
      </p:sp>
      <p:sp>
        <p:nvSpPr>
          <p:cNvPr id="28" name="Rectangle 27">
            <a:extLst>
              <a:ext uri="{FF2B5EF4-FFF2-40B4-BE49-F238E27FC236}">
                <a16:creationId xmlns:a16="http://schemas.microsoft.com/office/drawing/2014/main" id="{E4DF86DA-D6E7-4499-A062-A2C28D349B31}"/>
              </a:ext>
            </a:extLst>
          </p:cNvPr>
          <p:cNvSpPr/>
          <p:nvPr/>
        </p:nvSpPr>
        <p:spPr>
          <a:xfrm>
            <a:off x="750277" y="2250473"/>
            <a:ext cx="3743265" cy="2880320"/>
          </a:xfrm>
          <a:prstGeom prst="rect">
            <a:avLst/>
          </a:prstGeom>
          <a:noFill/>
          <a:ln w="38100" cap="flat" cmpd="sng" algn="ctr">
            <a:solidFill>
              <a:srgbClr val="F9F8F3"/>
            </a:solidFill>
            <a:prstDash val="solid"/>
            <a:miter lim="800000"/>
          </a:ln>
          <a:effectLst/>
        </p:spPr>
        <p:txBody>
          <a:bodyPr rtlCol="0" anchor="ctr"/>
          <a:lstStyle/>
          <a:p>
            <a:pPr algn="ctr" defTabSz="1215756">
              <a:defRPr/>
            </a:pPr>
            <a:endParaRPr lang="en-GB" sz="2393" kern="0"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299CFA13-4B37-4010-910E-3E84B98E8BD2}"/>
              </a:ext>
            </a:extLst>
          </p:cNvPr>
          <p:cNvSpPr/>
          <p:nvPr/>
        </p:nvSpPr>
        <p:spPr>
          <a:xfrm>
            <a:off x="8070698" y="2295126"/>
            <a:ext cx="3783383" cy="2835668"/>
          </a:xfrm>
          <a:prstGeom prst="rect">
            <a:avLst/>
          </a:prstGeom>
          <a:noFill/>
          <a:ln w="38100" cap="flat" cmpd="sng" algn="ctr">
            <a:solidFill>
              <a:srgbClr val="F9F8F3"/>
            </a:solidFill>
            <a:prstDash val="solid"/>
            <a:miter lim="800000"/>
          </a:ln>
          <a:effectLst/>
        </p:spPr>
        <p:txBody>
          <a:bodyPr rtlCol="0" anchor="ctr"/>
          <a:lstStyle/>
          <a:p>
            <a:pPr algn="ctr" defTabSz="1215756">
              <a:defRPr/>
            </a:pPr>
            <a:endParaRPr lang="en-GB" sz="2393" kern="0" dirty="0">
              <a:solidFill>
                <a:prstClr val="white"/>
              </a:solidFill>
              <a:latin typeface="Calibri" panose="020F0502020204030204"/>
            </a:endParaRPr>
          </a:p>
        </p:txBody>
      </p:sp>
      <p:sp>
        <p:nvSpPr>
          <p:cNvPr id="30" name="Rectangle 29">
            <a:extLst>
              <a:ext uri="{FF2B5EF4-FFF2-40B4-BE49-F238E27FC236}">
                <a16:creationId xmlns:a16="http://schemas.microsoft.com/office/drawing/2014/main" id="{45EA53FE-FA4A-4586-8F79-BC23A60DB025}"/>
              </a:ext>
            </a:extLst>
          </p:cNvPr>
          <p:cNvSpPr/>
          <p:nvPr/>
        </p:nvSpPr>
        <p:spPr>
          <a:xfrm>
            <a:off x="1009149" y="5732378"/>
            <a:ext cx="3359297" cy="2710345"/>
          </a:xfrm>
          <a:prstGeom prst="rect">
            <a:avLst/>
          </a:prstGeom>
          <a:noFill/>
          <a:ln w="38100" cap="flat" cmpd="sng" algn="ctr">
            <a:solidFill>
              <a:srgbClr val="F9F8F3"/>
            </a:solidFill>
            <a:prstDash val="solid"/>
            <a:miter lim="800000"/>
          </a:ln>
          <a:effectLst/>
        </p:spPr>
        <p:txBody>
          <a:bodyPr rtlCol="0" anchor="ctr"/>
          <a:lstStyle/>
          <a:p>
            <a:pPr algn="ctr" defTabSz="1215756">
              <a:defRPr/>
            </a:pPr>
            <a:endParaRPr lang="en-GB" sz="2393" kern="0" dirty="0">
              <a:solidFill>
                <a:prstClr val="white"/>
              </a:solidFill>
              <a:latin typeface="Calibri" panose="020F0502020204030204"/>
            </a:endParaRPr>
          </a:p>
        </p:txBody>
      </p:sp>
      <p:sp>
        <p:nvSpPr>
          <p:cNvPr id="31" name="Rectangle 30">
            <a:extLst>
              <a:ext uri="{FF2B5EF4-FFF2-40B4-BE49-F238E27FC236}">
                <a16:creationId xmlns:a16="http://schemas.microsoft.com/office/drawing/2014/main" id="{3E17C4B9-3B5B-4C66-B3AC-8D3702250FCD}"/>
              </a:ext>
            </a:extLst>
          </p:cNvPr>
          <p:cNvSpPr/>
          <p:nvPr/>
        </p:nvSpPr>
        <p:spPr>
          <a:xfrm>
            <a:off x="8174239" y="5850337"/>
            <a:ext cx="3596141" cy="2377608"/>
          </a:xfrm>
          <a:prstGeom prst="rect">
            <a:avLst/>
          </a:prstGeom>
          <a:noFill/>
          <a:ln w="38100" cap="flat" cmpd="sng" algn="ctr">
            <a:solidFill>
              <a:srgbClr val="F9F8F3"/>
            </a:solidFill>
            <a:prstDash val="solid"/>
            <a:miter lim="800000"/>
          </a:ln>
          <a:effectLst/>
        </p:spPr>
        <p:txBody>
          <a:bodyPr rtlCol="0" anchor="ctr"/>
          <a:lstStyle/>
          <a:p>
            <a:pPr algn="ctr" defTabSz="1215756">
              <a:defRPr/>
            </a:pPr>
            <a:endParaRPr lang="en-GB" sz="2393" kern="0" dirty="0">
              <a:solidFill>
                <a:prstClr val="white"/>
              </a:solidFill>
              <a:latin typeface="Calibri" panose="020F0502020204030204"/>
            </a:endParaRPr>
          </a:p>
        </p:txBody>
      </p:sp>
      <p:sp>
        <p:nvSpPr>
          <p:cNvPr id="3" name="TextBox 2">
            <a:extLst>
              <a:ext uri="{FF2B5EF4-FFF2-40B4-BE49-F238E27FC236}">
                <a16:creationId xmlns:a16="http://schemas.microsoft.com/office/drawing/2014/main" id="{23EEDBF5-133F-4BCF-9E72-0F234EAC8214}"/>
              </a:ext>
            </a:extLst>
          </p:cNvPr>
          <p:cNvSpPr txBox="1"/>
          <p:nvPr/>
        </p:nvSpPr>
        <p:spPr>
          <a:xfrm>
            <a:off x="142105" y="9272875"/>
            <a:ext cx="830028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Light"/>
              </a:rPr>
              <a:t>Irma </a:t>
            </a:r>
            <a:r>
              <a:rPr kumimoji="0" lang="en-US" sz="2000" b="0" i="0" u="none" strike="noStrike" cap="none" spc="0" normalizeH="0" baseline="0" dirty="0" err="1">
                <a:ln>
                  <a:noFill/>
                </a:ln>
                <a:solidFill>
                  <a:srgbClr val="000000"/>
                </a:solidFill>
                <a:effectLst/>
                <a:uFillTx/>
                <a:latin typeface="+mn-lt"/>
                <a:ea typeface="+mn-ea"/>
                <a:cs typeface="+mn-cs"/>
                <a:sym typeface="Helvetica Light"/>
              </a:rPr>
              <a:t>Mahmutovic</a:t>
            </a:r>
            <a:r>
              <a:rPr kumimoji="0" lang="en-US" sz="2000" b="0" i="0" u="none" strike="noStrike" cap="none" spc="0" normalizeH="0" baseline="0" dirty="0">
                <a:ln>
                  <a:noFill/>
                </a:ln>
                <a:solidFill>
                  <a:srgbClr val="000000"/>
                </a:solidFill>
                <a:effectLst/>
                <a:uFillTx/>
                <a:latin typeface="+mn-lt"/>
                <a:ea typeface="+mn-ea"/>
                <a:cs typeface="+mn-cs"/>
                <a:sym typeface="Helvetica Light"/>
              </a:rPr>
              <a:t> Persson</a:t>
            </a:r>
          </a:p>
        </p:txBody>
      </p:sp>
    </p:spTree>
    <p:extLst>
      <p:ext uri="{BB962C8B-B14F-4D97-AF65-F5344CB8AC3E}">
        <p14:creationId xmlns:p14="http://schemas.microsoft.com/office/powerpoint/2010/main" val="37723163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p:bldP spid="27" grpId="0"/>
      <p:bldP spid="28" grpId="0" animBg="1"/>
      <p:bldP spid="29" grpId="0" animBg="1"/>
      <p:bldP spid="30"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CC12D-A9AD-4EA7-A95F-680243E1B6C4}"/>
              </a:ext>
            </a:extLst>
          </p:cNvPr>
          <p:cNvSpPr>
            <a:spLocks noGrp="1"/>
          </p:cNvSpPr>
          <p:nvPr>
            <p:ph type="title"/>
          </p:nvPr>
        </p:nvSpPr>
        <p:spPr>
          <a:xfrm>
            <a:off x="750277" y="720000"/>
            <a:ext cx="11430000" cy="1843732"/>
          </a:xfrm>
        </p:spPr>
        <p:txBody>
          <a:bodyPr>
            <a:normAutofit fontScale="90000"/>
          </a:bodyPr>
          <a:lstStyle/>
          <a:p>
            <a:r>
              <a:rPr lang="en-GB" dirty="0"/>
              <a:t>Using 3D printed models to plan complex surgeries</a:t>
            </a:r>
            <a:endParaRPr lang="en-SE" dirty="0"/>
          </a:p>
        </p:txBody>
      </p:sp>
      <p:pic>
        <p:nvPicPr>
          <p:cNvPr id="5" name="Picture 4">
            <a:extLst>
              <a:ext uri="{FF2B5EF4-FFF2-40B4-BE49-F238E27FC236}">
                <a16:creationId xmlns:a16="http://schemas.microsoft.com/office/drawing/2014/main" id="{BE128E1F-8103-43D5-B36E-E98119E54001}"/>
              </a:ext>
            </a:extLst>
          </p:cNvPr>
          <p:cNvPicPr>
            <a:picLocks noChangeAspect="1"/>
          </p:cNvPicPr>
          <p:nvPr/>
        </p:nvPicPr>
        <p:blipFill>
          <a:blip r:embed="rId2"/>
          <a:stretch>
            <a:fillRect/>
          </a:stretch>
        </p:blipFill>
        <p:spPr>
          <a:xfrm>
            <a:off x="7518402" y="2838344"/>
            <a:ext cx="4724400" cy="4629150"/>
          </a:xfrm>
          <a:prstGeom prst="rect">
            <a:avLst/>
          </a:prstGeom>
        </p:spPr>
      </p:pic>
      <p:pic>
        <p:nvPicPr>
          <p:cNvPr id="4" name="Picture 3">
            <a:extLst>
              <a:ext uri="{FF2B5EF4-FFF2-40B4-BE49-F238E27FC236}">
                <a16:creationId xmlns:a16="http://schemas.microsoft.com/office/drawing/2014/main" id="{DCA5618A-C8AB-46EE-B497-14FE7791459D}"/>
              </a:ext>
            </a:extLst>
          </p:cNvPr>
          <p:cNvPicPr>
            <a:picLocks noChangeAspect="1"/>
          </p:cNvPicPr>
          <p:nvPr/>
        </p:nvPicPr>
        <p:blipFill rotWithShape="1">
          <a:blip r:embed="rId3"/>
          <a:srcRect l="32505"/>
          <a:stretch/>
        </p:blipFill>
        <p:spPr>
          <a:xfrm>
            <a:off x="686315" y="4071938"/>
            <a:ext cx="3372273" cy="2292700"/>
          </a:xfrm>
          <a:prstGeom prst="rect">
            <a:avLst/>
          </a:prstGeom>
        </p:spPr>
      </p:pic>
      <p:pic>
        <p:nvPicPr>
          <p:cNvPr id="6" name="Picture 5">
            <a:extLst>
              <a:ext uri="{FF2B5EF4-FFF2-40B4-BE49-F238E27FC236}">
                <a16:creationId xmlns:a16="http://schemas.microsoft.com/office/drawing/2014/main" id="{2DFC98B9-C95E-46AC-B2CD-ED8F17C0F4C0}"/>
              </a:ext>
            </a:extLst>
          </p:cNvPr>
          <p:cNvPicPr>
            <a:picLocks noChangeAspect="1"/>
          </p:cNvPicPr>
          <p:nvPr/>
        </p:nvPicPr>
        <p:blipFill>
          <a:blip r:embed="rId4"/>
          <a:stretch>
            <a:fillRect/>
          </a:stretch>
        </p:blipFill>
        <p:spPr>
          <a:xfrm>
            <a:off x="4163368" y="2838344"/>
            <a:ext cx="3250254" cy="4629150"/>
          </a:xfrm>
          <a:prstGeom prst="rect">
            <a:avLst/>
          </a:prstGeom>
        </p:spPr>
      </p:pic>
      <p:sp>
        <p:nvSpPr>
          <p:cNvPr id="7" name="TextBox 6">
            <a:extLst>
              <a:ext uri="{FF2B5EF4-FFF2-40B4-BE49-F238E27FC236}">
                <a16:creationId xmlns:a16="http://schemas.microsoft.com/office/drawing/2014/main" id="{29B79602-8617-4B7B-A1D2-ACAC068A04AB}"/>
              </a:ext>
            </a:extLst>
          </p:cNvPr>
          <p:cNvSpPr txBox="1"/>
          <p:nvPr/>
        </p:nvSpPr>
        <p:spPr>
          <a:xfrm>
            <a:off x="142104" y="9272875"/>
            <a:ext cx="1039254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err="1">
                <a:ln>
                  <a:noFill/>
                </a:ln>
                <a:solidFill>
                  <a:srgbClr val="000000"/>
                </a:solidFill>
                <a:effectLst/>
                <a:uFillTx/>
                <a:latin typeface="+mn-lt"/>
                <a:ea typeface="+mn-ea"/>
                <a:cs typeface="+mn-cs"/>
                <a:sym typeface="Helvetica Light"/>
              </a:rPr>
              <a:t>Franzi</a:t>
            </a:r>
            <a:r>
              <a:rPr kumimoji="0" lang="en-US" sz="2000" b="0" i="0" u="none" strike="noStrike" cap="none" spc="0" normalizeH="0" baseline="0" dirty="0">
                <a:ln>
                  <a:noFill/>
                </a:ln>
                <a:solidFill>
                  <a:srgbClr val="000000"/>
                </a:solidFill>
                <a:effectLst/>
                <a:uFillTx/>
                <a:latin typeface="+mn-lt"/>
                <a:ea typeface="+mn-ea"/>
                <a:cs typeface="+mn-cs"/>
                <a:sym typeface="Helvetica Light"/>
              </a:rPr>
              <a:t> Uhl, Nicholas Don-</a:t>
            </a:r>
            <a:r>
              <a:rPr kumimoji="0" lang="en-US" sz="2000" b="0" i="0" u="none" strike="noStrike" cap="none" spc="0" normalizeH="0" baseline="0" dirty="0" err="1">
                <a:ln>
                  <a:noFill/>
                </a:ln>
                <a:solidFill>
                  <a:srgbClr val="000000"/>
                </a:solidFill>
                <a:effectLst/>
                <a:uFillTx/>
                <a:latin typeface="+mn-lt"/>
                <a:ea typeface="+mn-ea"/>
                <a:cs typeface="+mn-cs"/>
                <a:sym typeface="Helvetica Light"/>
              </a:rPr>
              <a:t>Doncow</a:t>
            </a:r>
            <a:r>
              <a:rPr kumimoji="0" lang="en-US" sz="2000" b="0" i="0" u="none" strike="noStrike" cap="none" spc="0" normalizeH="0" baseline="0" dirty="0">
                <a:ln>
                  <a:noFill/>
                </a:ln>
                <a:solidFill>
                  <a:srgbClr val="000000"/>
                </a:solidFill>
                <a:effectLst/>
                <a:uFillTx/>
                <a:latin typeface="+mn-lt"/>
                <a:ea typeface="+mn-ea"/>
                <a:cs typeface="+mn-cs"/>
                <a:sym typeface="Helvetica Light"/>
              </a:rPr>
              <a:t>, Frank </a:t>
            </a:r>
            <a:r>
              <a:rPr kumimoji="0" lang="en-US" sz="2000" b="0" i="0" u="none" strike="noStrike" cap="none" spc="0" normalizeH="0" baseline="0" dirty="0" err="1">
                <a:ln>
                  <a:noFill/>
                </a:ln>
                <a:solidFill>
                  <a:srgbClr val="000000"/>
                </a:solidFill>
                <a:effectLst/>
                <a:uFillTx/>
                <a:latin typeface="+mn-lt"/>
                <a:ea typeface="+mn-ea"/>
                <a:cs typeface="+mn-cs"/>
                <a:sym typeface="Helvetica Light"/>
              </a:rPr>
              <a:t>Matthes</a:t>
            </a:r>
            <a:r>
              <a:rPr kumimoji="0" lang="en-US" sz="2000" b="0" i="0" u="none" strike="noStrike" cap="none" spc="0" normalizeH="0" baseline="0" dirty="0">
                <a:ln>
                  <a:noFill/>
                </a:ln>
                <a:solidFill>
                  <a:srgbClr val="000000"/>
                </a:solidFill>
                <a:effectLst/>
                <a:uFillTx/>
                <a:latin typeface="+mn-lt"/>
                <a:ea typeface="+mn-ea"/>
                <a:cs typeface="+mn-cs"/>
                <a:sym typeface="Helvetica Light"/>
              </a:rPr>
              <a:t>, Yun Zhang</a:t>
            </a:r>
          </a:p>
        </p:txBody>
      </p:sp>
    </p:spTree>
    <p:extLst>
      <p:ext uri="{BB962C8B-B14F-4D97-AF65-F5344CB8AC3E}">
        <p14:creationId xmlns:p14="http://schemas.microsoft.com/office/powerpoint/2010/main" val="264480967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A5F0F7-AF3A-4685-BE8F-C1D015CC6435}"/>
              </a:ext>
            </a:extLst>
          </p:cNvPr>
          <p:cNvSpPr/>
          <p:nvPr/>
        </p:nvSpPr>
        <p:spPr>
          <a:xfrm>
            <a:off x="-580571" y="0"/>
            <a:ext cx="13585371" cy="9993086"/>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SE"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6" name="y2mate.com - the_fifth_element_an_example_of_future_3d_bio_printing_for_educational_purposes_h9OBbsLYGOE_360p">
            <a:hlinkClick r:id="" action="ppaction://media"/>
            <a:extLst>
              <a:ext uri="{FF2B5EF4-FFF2-40B4-BE49-F238E27FC236}">
                <a16:creationId xmlns:a16="http://schemas.microsoft.com/office/drawing/2014/main" id="{DE83A9B7-354F-4321-9E1E-3570C3FDD0BE}"/>
              </a:ext>
            </a:extLst>
          </p:cNvPr>
          <p:cNvPicPr>
            <a:picLocks noChangeAspect="1"/>
          </p:cNvPicPr>
          <p:nvPr>
            <a:videoFile r:link="rId1"/>
            <p:extLst>
              <p:ext uri="{DAA4B4D4-6D71-4841-9C94-3DE7FCFB9230}">
                <p14:media xmlns:p14="http://schemas.microsoft.com/office/powerpoint/2010/main" r:embed="rId2">
                  <p14:trim st="27479" end="24841"/>
                </p14:media>
              </p:ext>
            </p:extLst>
          </p:nvPr>
        </p:nvPicPr>
        <p:blipFill>
          <a:blip r:embed="rId5"/>
          <a:stretch>
            <a:fillRect/>
          </a:stretch>
        </p:blipFill>
        <p:spPr>
          <a:xfrm>
            <a:off x="-168813" y="1960098"/>
            <a:ext cx="13023465" cy="5453576"/>
          </a:xfrm>
          <a:prstGeom prst="rect">
            <a:avLst/>
          </a:prstGeom>
        </p:spPr>
      </p:pic>
    </p:spTree>
    <p:extLst>
      <p:ext uri="{BB962C8B-B14F-4D97-AF65-F5344CB8AC3E}">
        <p14:creationId xmlns:p14="http://schemas.microsoft.com/office/powerpoint/2010/main" val="2225884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C76E9-879A-4EDE-B7AE-590718C4095C}"/>
              </a:ext>
            </a:extLst>
          </p:cNvPr>
          <p:cNvSpPr>
            <a:spLocks noGrp="1"/>
          </p:cNvSpPr>
          <p:nvPr>
            <p:ph type="title"/>
          </p:nvPr>
        </p:nvSpPr>
        <p:spPr/>
        <p:txBody>
          <a:bodyPr>
            <a:normAutofit fontScale="90000"/>
          </a:bodyPr>
          <a:lstStyle/>
          <a:p>
            <a:r>
              <a:rPr lang="en-GB" dirty="0"/>
              <a:t>More complex? No problem</a:t>
            </a:r>
            <a:endParaRPr lang="en-SE" dirty="0"/>
          </a:p>
        </p:txBody>
      </p:sp>
      <p:pic>
        <p:nvPicPr>
          <p:cNvPr id="5" name="Picture 4">
            <a:extLst>
              <a:ext uri="{FF2B5EF4-FFF2-40B4-BE49-F238E27FC236}">
                <a16:creationId xmlns:a16="http://schemas.microsoft.com/office/drawing/2014/main" id="{9315807F-1BDF-4628-8012-01CF82FC1B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703" t="18973" r="13078" b="12433"/>
          <a:stretch/>
        </p:blipFill>
        <p:spPr>
          <a:xfrm rot="16200000">
            <a:off x="2889250" y="3372161"/>
            <a:ext cx="6403390" cy="4243691"/>
          </a:xfrm>
          <a:prstGeom prst="rect">
            <a:avLst/>
          </a:prstGeom>
        </p:spPr>
      </p:pic>
      <p:sp>
        <p:nvSpPr>
          <p:cNvPr id="9" name="TextBox 8">
            <a:extLst>
              <a:ext uri="{FF2B5EF4-FFF2-40B4-BE49-F238E27FC236}">
                <a16:creationId xmlns:a16="http://schemas.microsoft.com/office/drawing/2014/main" id="{D5D634AF-7F9D-4D56-AC9D-F3932B6AFD28}"/>
              </a:ext>
            </a:extLst>
          </p:cNvPr>
          <p:cNvSpPr txBox="1"/>
          <p:nvPr/>
        </p:nvSpPr>
        <p:spPr>
          <a:xfrm>
            <a:off x="142104" y="9272875"/>
            <a:ext cx="1039254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2000" dirty="0"/>
              <a:t>Victoria </a:t>
            </a:r>
            <a:r>
              <a:rPr lang="en-US" sz="2000" dirty="0" err="1"/>
              <a:t>Ptasinski</a:t>
            </a:r>
            <a:r>
              <a:rPr lang="en-US" sz="2000" dirty="0"/>
              <a:t> </a:t>
            </a:r>
            <a:r>
              <a:rPr kumimoji="0" lang="en-US" sz="2000" b="0" i="0" u="none" strike="noStrike" cap="none" spc="0" normalizeH="0" baseline="0" dirty="0">
                <a:ln>
                  <a:noFill/>
                </a:ln>
                <a:solidFill>
                  <a:srgbClr val="000000"/>
                </a:solidFill>
                <a:effectLst/>
                <a:uFillTx/>
                <a:latin typeface="+mn-lt"/>
                <a:ea typeface="+mn-ea"/>
                <a:cs typeface="+mn-cs"/>
                <a:sym typeface="Helvetica Light"/>
              </a:rPr>
              <a:t>Martina De Santis, Sinem Taz, Hani Alsafadi, John Stegmayr, Deniz Bölükbas</a:t>
            </a:r>
          </a:p>
        </p:txBody>
      </p:sp>
    </p:spTree>
    <p:extLst>
      <p:ext uri="{BB962C8B-B14F-4D97-AF65-F5344CB8AC3E}">
        <p14:creationId xmlns:p14="http://schemas.microsoft.com/office/powerpoint/2010/main" val="253863423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C76E9-879A-4EDE-B7AE-590718C4095C}"/>
              </a:ext>
            </a:extLst>
          </p:cNvPr>
          <p:cNvSpPr>
            <a:spLocks noGrp="1"/>
          </p:cNvSpPr>
          <p:nvPr>
            <p:ph type="title"/>
          </p:nvPr>
        </p:nvSpPr>
        <p:spPr/>
        <p:txBody>
          <a:bodyPr>
            <a:normAutofit fontScale="90000"/>
          </a:bodyPr>
          <a:lstStyle/>
          <a:p>
            <a:r>
              <a:rPr lang="en-GB" dirty="0"/>
              <a:t>More complex? No problem</a:t>
            </a:r>
            <a:endParaRPr lang="en-SE" dirty="0"/>
          </a:p>
        </p:txBody>
      </p:sp>
      <p:grpSp>
        <p:nvGrpSpPr>
          <p:cNvPr id="4" name="Group 3">
            <a:extLst>
              <a:ext uri="{FF2B5EF4-FFF2-40B4-BE49-F238E27FC236}">
                <a16:creationId xmlns:a16="http://schemas.microsoft.com/office/drawing/2014/main" id="{8712C701-3556-4B4B-8440-2B462E233B6B}"/>
              </a:ext>
            </a:extLst>
          </p:cNvPr>
          <p:cNvGrpSpPr/>
          <p:nvPr/>
        </p:nvGrpSpPr>
        <p:grpSpPr>
          <a:xfrm>
            <a:off x="3594560" y="2197832"/>
            <a:ext cx="5815680" cy="3106057"/>
            <a:chOff x="1955131" y="2902857"/>
            <a:chExt cx="4293820" cy="2293257"/>
          </a:xfrm>
        </p:grpSpPr>
        <p:pic>
          <p:nvPicPr>
            <p:cNvPr id="6" name="Picture 5">
              <a:extLst>
                <a:ext uri="{FF2B5EF4-FFF2-40B4-BE49-F238E27FC236}">
                  <a16:creationId xmlns:a16="http://schemas.microsoft.com/office/drawing/2014/main" id="{545B95D7-9747-4FD0-86DC-D6E2B8BC74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13" b="15656"/>
            <a:stretch/>
          </p:blipFill>
          <p:spPr>
            <a:xfrm>
              <a:off x="4253097" y="2902857"/>
              <a:ext cx="1995854" cy="2293257"/>
            </a:xfrm>
            <a:prstGeom prst="rect">
              <a:avLst/>
            </a:prstGeom>
          </p:spPr>
        </p:pic>
        <p:pic>
          <p:nvPicPr>
            <p:cNvPr id="7" name="Picture 6">
              <a:extLst>
                <a:ext uri="{FF2B5EF4-FFF2-40B4-BE49-F238E27FC236}">
                  <a16:creationId xmlns:a16="http://schemas.microsoft.com/office/drawing/2014/main" id="{26D2E1D5-8901-4FF7-A604-056966C60A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12" b="15656"/>
            <a:stretch/>
          </p:blipFill>
          <p:spPr>
            <a:xfrm>
              <a:off x="1955131" y="2902857"/>
              <a:ext cx="1995854" cy="2293257"/>
            </a:xfrm>
            <a:prstGeom prst="rect">
              <a:avLst/>
            </a:prstGeom>
          </p:spPr>
        </p:pic>
      </p:grpSp>
      <p:pic>
        <p:nvPicPr>
          <p:cNvPr id="8" name="QXRB0416">
            <a:hlinkClick r:id="" action="ppaction://media"/>
            <a:extLst>
              <a:ext uri="{FF2B5EF4-FFF2-40B4-BE49-F238E27FC236}">
                <a16:creationId xmlns:a16="http://schemas.microsoft.com/office/drawing/2014/main" id="{19726786-DF56-4FC6-B00A-89DF91CF6608}"/>
              </a:ext>
            </a:extLst>
          </p:cNvPr>
          <p:cNvPicPr>
            <a:picLocks noChangeAspect="1"/>
          </p:cNvPicPr>
          <p:nvPr>
            <a:videoFile r:link="rId1"/>
            <p:extLst>
              <p:ext uri="{DAA4B4D4-6D71-4841-9C94-3DE7FCFB9230}">
                <p14:media xmlns:p14="http://schemas.microsoft.com/office/powerpoint/2010/main" r:embed="rId2">
                  <p14:trim end="21833.3333"/>
                </p14:media>
              </p:ext>
            </p:extLst>
          </p:nvPr>
        </p:nvPicPr>
        <p:blipFill>
          <a:blip r:embed="rId6"/>
          <a:stretch>
            <a:fillRect/>
          </a:stretch>
        </p:blipFill>
        <p:spPr>
          <a:xfrm>
            <a:off x="3594560" y="5494007"/>
            <a:ext cx="5815680" cy="3271320"/>
          </a:xfrm>
          <a:prstGeom prst="rect">
            <a:avLst/>
          </a:prstGeom>
        </p:spPr>
      </p:pic>
      <p:sp>
        <p:nvSpPr>
          <p:cNvPr id="9" name="TextBox 8">
            <a:extLst>
              <a:ext uri="{FF2B5EF4-FFF2-40B4-BE49-F238E27FC236}">
                <a16:creationId xmlns:a16="http://schemas.microsoft.com/office/drawing/2014/main" id="{94EFCD54-31E3-4907-940E-A2376002AFEB}"/>
              </a:ext>
            </a:extLst>
          </p:cNvPr>
          <p:cNvSpPr txBox="1"/>
          <p:nvPr/>
        </p:nvSpPr>
        <p:spPr>
          <a:xfrm>
            <a:off x="142104" y="9272875"/>
            <a:ext cx="1039254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Light"/>
              </a:rPr>
              <a:t>Hani Alsafadi</a:t>
            </a:r>
          </a:p>
        </p:txBody>
      </p:sp>
    </p:spTree>
    <p:extLst>
      <p:ext uri="{BB962C8B-B14F-4D97-AF65-F5344CB8AC3E}">
        <p14:creationId xmlns:p14="http://schemas.microsoft.com/office/powerpoint/2010/main" val="2862333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0A37B-2537-4682-9EAB-E52CC1A005F9}"/>
              </a:ext>
            </a:extLst>
          </p:cNvPr>
          <p:cNvSpPr>
            <a:spLocks noGrp="1"/>
          </p:cNvSpPr>
          <p:nvPr>
            <p:ph type="title"/>
          </p:nvPr>
        </p:nvSpPr>
        <p:spPr>
          <a:xfrm>
            <a:off x="750277" y="720000"/>
            <a:ext cx="11430000" cy="1319815"/>
          </a:xfrm>
        </p:spPr>
        <p:txBody>
          <a:bodyPr>
            <a:normAutofit fontScale="90000"/>
          </a:bodyPr>
          <a:lstStyle/>
          <a:p>
            <a:r>
              <a:rPr lang="en-GB" dirty="0"/>
              <a:t>How is 3D printing used in Medicine?</a:t>
            </a:r>
            <a:endParaRPr lang="en-SE" dirty="0"/>
          </a:p>
        </p:txBody>
      </p:sp>
      <p:sp>
        <p:nvSpPr>
          <p:cNvPr id="3" name="Text Placeholder 2">
            <a:extLst>
              <a:ext uri="{FF2B5EF4-FFF2-40B4-BE49-F238E27FC236}">
                <a16:creationId xmlns:a16="http://schemas.microsoft.com/office/drawing/2014/main" id="{74948418-CD52-44FB-A24C-2E41EE9ABB80}"/>
              </a:ext>
            </a:extLst>
          </p:cNvPr>
          <p:cNvSpPr>
            <a:spLocks noGrp="1"/>
          </p:cNvSpPr>
          <p:nvPr>
            <p:ph type="body" sz="quarter" idx="10"/>
          </p:nvPr>
        </p:nvSpPr>
        <p:spPr>
          <a:xfrm>
            <a:off x="1032761" y="2288345"/>
            <a:ext cx="11429389" cy="5176910"/>
          </a:xfrm>
        </p:spPr>
        <p:txBody>
          <a:bodyPr>
            <a:normAutofit/>
          </a:bodyPr>
          <a:lstStyle/>
          <a:p>
            <a:pPr marL="0" indent="0">
              <a:buNone/>
            </a:pPr>
            <a:r>
              <a:rPr lang="en-GB" sz="4000" dirty="0">
                <a:latin typeface="+mn-lt"/>
              </a:rPr>
              <a:t>2. Printed plastic that aids a biological function:</a:t>
            </a:r>
          </a:p>
          <a:p>
            <a:pPr marL="0" indent="0">
              <a:buNone/>
            </a:pPr>
            <a:endParaRPr lang="en-GB" sz="4000" dirty="0">
              <a:latin typeface="+mn-lt"/>
            </a:endParaRPr>
          </a:p>
          <a:p>
            <a:pPr marL="0" indent="0">
              <a:buNone/>
            </a:pPr>
            <a:r>
              <a:rPr lang="en-GB" sz="4000" dirty="0">
                <a:latin typeface="+mn-lt"/>
              </a:rPr>
              <a:t>		a. Printed material for structural support</a:t>
            </a:r>
          </a:p>
          <a:p>
            <a:pPr marL="0" indent="0">
              <a:buNone/>
            </a:pPr>
            <a:endParaRPr lang="en-GB" sz="4000" dirty="0">
              <a:latin typeface="+mn-lt"/>
            </a:endParaRPr>
          </a:p>
          <a:p>
            <a:pPr marL="0" indent="0">
              <a:buNone/>
            </a:pPr>
            <a:r>
              <a:rPr lang="en-GB" sz="4000" dirty="0">
                <a:latin typeface="+mn-lt"/>
              </a:rPr>
              <a:t>		b. 3D printed prosthetics</a:t>
            </a:r>
          </a:p>
          <a:p>
            <a:pPr marL="0" indent="0">
              <a:buNone/>
            </a:pPr>
            <a:endParaRPr lang="en-SE" sz="4000" dirty="0">
              <a:latin typeface="+mn-lt"/>
            </a:endParaRPr>
          </a:p>
        </p:txBody>
      </p:sp>
    </p:spTree>
    <p:extLst>
      <p:ext uri="{BB962C8B-B14F-4D97-AF65-F5344CB8AC3E}">
        <p14:creationId xmlns:p14="http://schemas.microsoft.com/office/powerpoint/2010/main" val="78941714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F3EF7A3-AF41-40D6-9242-048E8B11A4CB}"/>
              </a:ext>
            </a:extLst>
          </p:cNvPr>
          <p:cNvSpPr>
            <a:spLocks noGrp="1"/>
          </p:cNvSpPr>
          <p:nvPr>
            <p:ph type="title"/>
          </p:nvPr>
        </p:nvSpPr>
        <p:spPr>
          <a:xfrm>
            <a:off x="1401371" y="2259218"/>
            <a:ext cx="5516216" cy="1319815"/>
          </a:xfrm>
        </p:spPr>
        <p:txBody>
          <a:bodyPr>
            <a:noAutofit/>
          </a:bodyPr>
          <a:lstStyle/>
          <a:p>
            <a:r>
              <a:rPr lang="en-US" sz="4000" dirty="0"/>
              <a:t>3D printed stents – clinical trial</a:t>
            </a:r>
          </a:p>
        </p:txBody>
      </p:sp>
      <p:pic>
        <p:nvPicPr>
          <p:cNvPr id="7" name="Picture 4" descr="http://editorial.3dprint.com/wp-content/uploads/2017/02/Stenosis-scanner-image.png">
            <a:extLst>
              <a:ext uri="{FF2B5EF4-FFF2-40B4-BE49-F238E27FC236}">
                <a16:creationId xmlns:a16="http://schemas.microsoft.com/office/drawing/2014/main" id="{2716C3A7-F715-42C1-963F-7AF2B6A5A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651" y="3477509"/>
            <a:ext cx="4079639" cy="27197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editorial.3dprint.com/wp-content/uploads/2017/02/stent.jpg">
            <a:extLst>
              <a:ext uri="{FF2B5EF4-FFF2-40B4-BE49-F238E27FC236}">
                <a16:creationId xmlns:a16="http://schemas.microsoft.com/office/drawing/2014/main" id="{AF9CE051-3A4A-4B81-8927-2267F928D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690" y="6438066"/>
            <a:ext cx="3300891" cy="24181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F4AC3D-2DF3-4768-90E5-117ADBE2A9D3}"/>
              </a:ext>
            </a:extLst>
          </p:cNvPr>
          <p:cNvSpPr txBox="1"/>
          <p:nvPr/>
        </p:nvSpPr>
        <p:spPr>
          <a:xfrm>
            <a:off x="2164941" y="6438066"/>
            <a:ext cx="312528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altLang="zh-CN" sz="2000" b="0" i="1" u="none" strike="noStrike" cap="none" spc="0" normalizeH="0" baseline="0" dirty="0">
                <a:ln>
                  <a:noFill/>
                </a:ln>
                <a:solidFill>
                  <a:srgbClr val="000000"/>
                </a:solidFill>
                <a:effectLst/>
                <a:uFillTx/>
                <a:sym typeface="Helvetica Light"/>
              </a:rPr>
              <a:t>3D-print out piece</a:t>
            </a:r>
            <a:endParaRPr lang="en-US" altLang="zh-CN" sz="2000" i="1" baseline="0" dirty="0"/>
          </a:p>
        </p:txBody>
      </p:sp>
      <p:sp>
        <p:nvSpPr>
          <p:cNvPr id="10" name="Right Arrow 3">
            <a:extLst>
              <a:ext uri="{FF2B5EF4-FFF2-40B4-BE49-F238E27FC236}">
                <a16:creationId xmlns:a16="http://schemas.microsoft.com/office/drawing/2014/main" id="{3CB63649-5F9D-4486-BE8A-491440E18248}"/>
              </a:ext>
            </a:extLst>
          </p:cNvPr>
          <p:cNvSpPr/>
          <p:nvPr/>
        </p:nvSpPr>
        <p:spPr>
          <a:xfrm>
            <a:off x="5989984" y="7460973"/>
            <a:ext cx="978408" cy="484632"/>
          </a:xfrm>
          <a:prstGeom prst="rightArrow">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11" name="Group 10">
            <a:extLst>
              <a:ext uri="{FF2B5EF4-FFF2-40B4-BE49-F238E27FC236}">
                <a16:creationId xmlns:a16="http://schemas.microsoft.com/office/drawing/2014/main" id="{79BF7CE2-28AB-4A9B-9EE7-D01169E5718D}"/>
              </a:ext>
            </a:extLst>
          </p:cNvPr>
          <p:cNvGrpSpPr/>
          <p:nvPr/>
        </p:nvGrpSpPr>
        <p:grpSpPr>
          <a:xfrm>
            <a:off x="7555841" y="1893616"/>
            <a:ext cx="3363959" cy="7472096"/>
            <a:chOff x="7423321" y="1893616"/>
            <a:chExt cx="3363959" cy="7472096"/>
          </a:xfrm>
        </p:grpSpPr>
        <p:pic>
          <p:nvPicPr>
            <p:cNvPr id="12" name="Picture 2" descr="http://editorial.3dprint.com/wp-content/uploads/2017/02/Virtual-3D-reconstruction-bronchi-stent.png">
              <a:extLst>
                <a:ext uri="{FF2B5EF4-FFF2-40B4-BE49-F238E27FC236}">
                  <a16:creationId xmlns:a16="http://schemas.microsoft.com/office/drawing/2014/main" id="{91FB35FC-6B9F-4250-ACC7-C5D2771668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070"/>
            <a:stretch/>
          </p:blipFill>
          <p:spPr bwMode="auto">
            <a:xfrm>
              <a:off x="7757363" y="1893616"/>
              <a:ext cx="2629314" cy="38336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editorial.3dprint.com/wp-content/uploads/2017/02/Virtual-3D-reconstruction-bronchi-stent.png">
              <a:extLst>
                <a:ext uri="{FF2B5EF4-FFF2-40B4-BE49-F238E27FC236}">
                  <a16:creationId xmlns:a16="http://schemas.microsoft.com/office/drawing/2014/main" id="{42B29812-AF77-4926-9DEE-6FDB91604D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864"/>
            <a:stretch/>
          </p:blipFill>
          <p:spPr bwMode="auto">
            <a:xfrm>
              <a:off x="7690801" y="5503099"/>
              <a:ext cx="3016538" cy="383362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D57C2AD3-2CD4-42E2-B58E-4E39E79AC29B}"/>
                </a:ext>
              </a:extLst>
            </p:cNvPr>
            <p:cNvSpPr/>
            <p:nvPr/>
          </p:nvSpPr>
          <p:spPr>
            <a:xfrm>
              <a:off x="10119197" y="4173660"/>
              <a:ext cx="668083" cy="74263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ectangle 14">
              <a:extLst>
                <a:ext uri="{FF2B5EF4-FFF2-40B4-BE49-F238E27FC236}">
                  <a16:creationId xmlns:a16="http://schemas.microsoft.com/office/drawing/2014/main" id="{CE24110F-FD86-4697-AA0B-C181B8A9526E}"/>
                </a:ext>
              </a:extLst>
            </p:cNvPr>
            <p:cNvSpPr/>
            <p:nvPr/>
          </p:nvSpPr>
          <p:spPr>
            <a:xfrm>
              <a:off x="7423321" y="8623081"/>
              <a:ext cx="668083" cy="74263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17" name="TextBox 16">
            <a:extLst>
              <a:ext uri="{FF2B5EF4-FFF2-40B4-BE49-F238E27FC236}">
                <a16:creationId xmlns:a16="http://schemas.microsoft.com/office/drawing/2014/main" id="{6A872A8B-C062-41EF-9F57-CD7F92726100}"/>
              </a:ext>
            </a:extLst>
          </p:cNvPr>
          <p:cNvSpPr txBox="1"/>
          <p:nvPr/>
        </p:nvSpPr>
        <p:spPr>
          <a:xfrm>
            <a:off x="10026127" y="6999282"/>
            <a:ext cx="3125287"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altLang="zh-CN" sz="2400" b="1" i="1" u="none" strike="noStrike" cap="none" spc="0" normalizeH="0" baseline="0" dirty="0">
                <a:ln>
                  <a:noFill/>
                </a:ln>
                <a:solidFill>
                  <a:schemeClr val="accent4">
                    <a:lumMod val="50000"/>
                  </a:schemeClr>
                </a:solidFill>
                <a:effectLst/>
                <a:uFillTx/>
                <a:sym typeface="Helvetica Light"/>
              </a:rPr>
              <a:t>surgical</a:t>
            </a:r>
          </a:p>
          <a:p>
            <a:pPr marL="0" marR="0" indent="0" algn="l" defTabSz="584200" rtl="0" fontAlgn="auto" latinLnBrk="0" hangingPunct="0">
              <a:lnSpc>
                <a:spcPct val="100000"/>
              </a:lnSpc>
              <a:spcBef>
                <a:spcPts val="0"/>
              </a:spcBef>
              <a:spcAft>
                <a:spcPts val="0"/>
              </a:spcAft>
              <a:buClrTx/>
              <a:buSzTx/>
              <a:buFontTx/>
              <a:buNone/>
              <a:tabLst/>
            </a:pPr>
            <a:r>
              <a:rPr lang="en-US" altLang="zh-CN" sz="2400" b="1" i="1" dirty="0">
                <a:solidFill>
                  <a:schemeClr val="accent4">
                    <a:lumMod val="50000"/>
                  </a:schemeClr>
                </a:solidFill>
              </a:rPr>
              <a:t>replacement</a:t>
            </a:r>
            <a:endParaRPr lang="en-US" altLang="zh-CN" sz="2400" b="1" i="1" baseline="0" dirty="0">
              <a:solidFill>
                <a:schemeClr val="accent4">
                  <a:lumMod val="50000"/>
                </a:schemeClr>
              </a:solidFill>
            </a:endParaRPr>
          </a:p>
        </p:txBody>
      </p:sp>
      <p:sp>
        <p:nvSpPr>
          <p:cNvPr id="18" name="Title 1">
            <a:extLst>
              <a:ext uri="{FF2B5EF4-FFF2-40B4-BE49-F238E27FC236}">
                <a16:creationId xmlns:a16="http://schemas.microsoft.com/office/drawing/2014/main" id="{35D43B8F-EBDB-41EC-BADF-E2DD7D3CE315}"/>
              </a:ext>
            </a:extLst>
          </p:cNvPr>
          <p:cNvSpPr txBox="1">
            <a:spLocks/>
          </p:cNvSpPr>
          <p:nvPr/>
        </p:nvSpPr>
        <p:spPr>
          <a:xfrm>
            <a:off x="996451" y="471670"/>
            <a:ext cx="10965474" cy="1445848"/>
          </a:xfrm>
          <a:prstGeom prst="rect">
            <a:avLst/>
          </a:prstGeom>
          <a:ln w="12700">
            <a:miter lim="400000"/>
          </a:ln>
          <a:extLst>
            <a:ext uri="{C572A759-6A51-4108-AA02-DFA0A04FC94B}">
              <ma14:wrappingTextBoxFlag xmlns="" xmlns:ma14="http://schemas.microsoft.com/office/mac/drawingml/2011/main" val="1"/>
            </a:ext>
          </a:extLst>
        </p:spPr>
        <p:txBody>
          <a:bodyPr lIns="50797" tIns="50797" rIns="50797" bIns="359982" anchor="b">
            <a:noAutofit/>
          </a:bodyPr>
          <a:lstStyle>
            <a:lvl1pPr marL="0" marR="0" indent="0" algn="l" defTabSz="584170" rtl="0" latinLnBrk="0">
              <a:lnSpc>
                <a:spcPct val="100000"/>
              </a:lnSpc>
              <a:spcBef>
                <a:spcPts val="0"/>
              </a:spcBef>
              <a:spcAft>
                <a:spcPts val="0"/>
              </a:spcAft>
              <a:buClrTx/>
              <a:buSzTx/>
              <a:buFontTx/>
              <a:buNone/>
              <a:tabLst/>
              <a:defRPr sz="6000" b="0" i="0" u="none" strike="noStrike" cap="none" spc="0" baseline="0">
                <a:ln>
                  <a:noFill/>
                </a:ln>
                <a:solidFill>
                  <a:schemeClr val="accent1"/>
                </a:solidFill>
                <a:uFillTx/>
                <a:latin typeface="Times New Roman"/>
                <a:ea typeface="+mn-ea"/>
                <a:cs typeface="Times New Roman"/>
                <a:sym typeface="Helvetica Light"/>
              </a:defRPr>
            </a:lvl1pPr>
            <a:lvl2pPr marL="0" marR="0" indent="228589"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176"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765"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354"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2941"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530"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119"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706"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pPr hangingPunct="1"/>
            <a:r>
              <a:rPr lang="en-GB" sz="4800" dirty="0"/>
              <a:t>2. Printed material for structural support</a:t>
            </a:r>
          </a:p>
        </p:txBody>
      </p:sp>
    </p:spTree>
    <p:extLst>
      <p:ext uri="{BB962C8B-B14F-4D97-AF65-F5344CB8AC3E}">
        <p14:creationId xmlns:p14="http://schemas.microsoft.com/office/powerpoint/2010/main" val="111946941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3D printed prosthetics</a:t>
            </a:r>
            <a:endParaRPr lang="en-US" sz="4400" dirty="0"/>
          </a:p>
        </p:txBody>
      </p:sp>
      <p:pic>
        <p:nvPicPr>
          <p:cNvPr id="4" name="Picture 3">
            <a:extLst>
              <a:ext uri="{FF2B5EF4-FFF2-40B4-BE49-F238E27FC236}">
                <a16:creationId xmlns:a16="http://schemas.microsoft.com/office/drawing/2014/main" id="{68D4CFC4-E637-4942-8F6A-3BBB387475E8}"/>
              </a:ext>
            </a:extLst>
          </p:cNvPr>
          <p:cNvPicPr>
            <a:picLocks noChangeAspect="1"/>
          </p:cNvPicPr>
          <p:nvPr/>
        </p:nvPicPr>
        <p:blipFill>
          <a:blip r:embed="rId5"/>
          <a:stretch>
            <a:fillRect/>
          </a:stretch>
        </p:blipFill>
        <p:spPr>
          <a:xfrm>
            <a:off x="10168040" y="192425"/>
            <a:ext cx="2836760" cy="1462878"/>
          </a:xfrm>
          <a:prstGeom prst="rect">
            <a:avLst/>
          </a:prstGeom>
        </p:spPr>
      </p:pic>
      <p:cxnSp>
        <p:nvCxnSpPr>
          <p:cNvPr id="5" name="Straight Connector 4"/>
          <p:cNvCxnSpPr/>
          <p:nvPr/>
        </p:nvCxnSpPr>
        <p:spPr>
          <a:xfrm flipV="1">
            <a:off x="711933" y="1731835"/>
            <a:ext cx="9447541" cy="19244"/>
          </a:xfrm>
          <a:prstGeom prst="line">
            <a:avLst/>
          </a:prstGeom>
          <a:noFill/>
          <a:ln w="25400" cap="flat">
            <a:solidFill>
              <a:srgbClr val="9C6114"/>
            </a:solidFill>
            <a:prstDash val="solid"/>
            <a:miter lim="400000"/>
          </a:ln>
          <a:effectLst/>
          <a:sp3d/>
        </p:spPr>
        <p:style>
          <a:lnRef idx="0">
            <a:scrgbClr r="0" g="0" b="0"/>
          </a:lnRef>
          <a:fillRef idx="0">
            <a:scrgbClr r="0" g="0" b="0"/>
          </a:fillRef>
          <a:effectRef idx="0">
            <a:scrgbClr r="0" g="0" b="0"/>
          </a:effectRef>
          <a:fontRef idx="none"/>
        </p:style>
      </p:cxnSp>
      <p:pic>
        <p:nvPicPr>
          <p:cNvPr id="6" name="Meet the Hero Arm">
            <a:hlinkClick r:id="" action="ppaction://media"/>
            <a:extLst>
              <a:ext uri="{FF2B5EF4-FFF2-40B4-BE49-F238E27FC236}">
                <a16:creationId xmlns:a16="http://schemas.microsoft.com/office/drawing/2014/main" id="{9F9E925A-ACBE-1B4E-B15D-0068638B94E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4523" y="2039815"/>
            <a:ext cx="10155616" cy="5712534"/>
          </a:xfrm>
          <a:prstGeom prst="rect">
            <a:avLst/>
          </a:prstGeom>
        </p:spPr>
      </p:pic>
      <p:sp>
        <p:nvSpPr>
          <p:cNvPr id="9" name="TextBox 8">
            <a:extLst>
              <a:ext uri="{FF2B5EF4-FFF2-40B4-BE49-F238E27FC236}">
                <a16:creationId xmlns:a16="http://schemas.microsoft.com/office/drawing/2014/main" id="{DFE3FE97-B8B1-B846-91EB-7C6C10CFD264}"/>
              </a:ext>
            </a:extLst>
          </p:cNvPr>
          <p:cNvSpPr txBox="1"/>
          <p:nvPr/>
        </p:nvSpPr>
        <p:spPr>
          <a:xfrm>
            <a:off x="750277" y="7808566"/>
            <a:ext cx="820897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sv-SE" sz="3600" b="0" i="0" u="none" strike="noStrike" cap="none" spc="0" normalizeH="0" baseline="0" dirty="0">
                <a:ln>
                  <a:noFill/>
                </a:ln>
                <a:solidFill>
                  <a:srgbClr val="000000"/>
                </a:solidFill>
                <a:effectLst/>
                <a:uFillTx/>
                <a:latin typeface="+mn-lt"/>
                <a:ea typeface="+mn-ea"/>
                <a:cs typeface="+mn-cs"/>
                <a:sym typeface="Helvetica Light"/>
              </a:rPr>
              <a:t>Example 1: Customized 3D printed arms </a:t>
            </a:r>
          </a:p>
        </p:txBody>
      </p:sp>
    </p:spTree>
    <p:extLst>
      <p:ext uri="{BB962C8B-B14F-4D97-AF65-F5344CB8AC3E}">
        <p14:creationId xmlns:p14="http://schemas.microsoft.com/office/powerpoint/2010/main" val="20232051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606"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ft.com/__origami/service/image/v2/images/raw/http%3A%2F%2Fcom.ft.imagepublish.upp-prod-eu.s3.amazonaws.com%2F13561644-1d3f-11e8-aaca-4574d7dabfb6?source=next&amp;fit=scale-down&amp;quality=highest&amp;width=700">
            <a:extLst>
              <a:ext uri="{FF2B5EF4-FFF2-40B4-BE49-F238E27FC236}">
                <a16:creationId xmlns:a16="http://schemas.microsoft.com/office/drawing/2014/main" id="{3A16A7F8-55D0-4D42-9597-A01080A7DD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95"/>
          <a:stretch/>
        </p:blipFill>
        <p:spPr bwMode="auto">
          <a:xfrm>
            <a:off x="788935" y="170481"/>
            <a:ext cx="6465887" cy="94126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852568B-0D2B-4AC8-9A06-EC86F94D18EE}"/>
              </a:ext>
            </a:extLst>
          </p:cNvPr>
          <p:cNvSpPr txBox="1"/>
          <p:nvPr/>
        </p:nvSpPr>
        <p:spPr>
          <a:xfrm>
            <a:off x="7806770" y="5713536"/>
            <a:ext cx="5110765" cy="1025922"/>
          </a:xfrm>
          <a:prstGeom prst="rect">
            <a:avLst/>
          </a:prstGeom>
          <a:ln w="12700">
            <a:miter lim="400000"/>
          </a:ln>
        </p:spPr>
        <p:txBody>
          <a:bodyPr lIns="50797" tIns="50797" rIns="50797" bIns="359982" anchor="b">
            <a:normAutofit fontScale="82500" lnSpcReduction="20000"/>
          </a:bodyPr>
          <a:lstStyle>
            <a:lvl1pPr algn="l">
              <a:defRPr sz="6000">
                <a:solidFill>
                  <a:schemeClr val="accent1"/>
                </a:solidFill>
                <a:latin typeface="Times New Roman"/>
                <a:cs typeface="Times New Roman"/>
              </a:defRPr>
            </a:lvl1pPr>
            <a:lvl2pPr>
              <a:defRPr sz="8000"/>
            </a:lvl2pPr>
            <a:lvl3pPr>
              <a:defRPr sz="8000"/>
            </a:lvl3pPr>
            <a:lvl4pPr>
              <a:defRPr sz="8000"/>
            </a:lvl4pPr>
            <a:lvl5pPr>
              <a:defRPr sz="8000"/>
            </a:lvl5pPr>
            <a:lvl6pPr>
              <a:defRPr sz="8000"/>
            </a:lvl6pPr>
            <a:lvl7pPr>
              <a:defRPr sz="8000"/>
            </a:lvl7pPr>
            <a:lvl8pPr>
              <a:defRPr sz="8000"/>
            </a:lvl8pPr>
            <a:lvl9pPr>
              <a:defRPr sz="8000"/>
            </a:lvl9pPr>
          </a:lstStyle>
          <a:p>
            <a:r>
              <a:rPr lang="en-GB" dirty="0"/>
              <a:t>3. 3D bio printing</a:t>
            </a:r>
            <a:endParaRPr lang="en-SE" dirty="0"/>
          </a:p>
        </p:txBody>
      </p:sp>
      <p:sp>
        <p:nvSpPr>
          <p:cNvPr id="4" name="Title 1">
            <a:extLst>
              <a:ext uri="{FF2B5EF4-FFF2-40B4-BE49-F238E27FC236}">
                <a16:creationId xmlns:a16="http://schemas.microsoft.com/office/drawing/2014/main" id="{6527B286-F80D-42DF-83AB-03F8E6F8974B}"/>
              </a:ext>
            </a:extLst>
          </p:cNvPr>
          <p:cNvSpPr>
            <a:spLocks noGrp="1"/>
          </p:cNvSpPr>
          <p:nvPr>
            <p:ph type="title"/>
          </p:nvPr>
        </p:nvSpPr>
        <p:spPr>
          <a:xfrm>
            <a:off x="7975042" y="2720250"/>
            <a:ext cx="4774223" cy="1319815"/>
          </a:xfrm>
        </p:spPr>
        <p:txBody>
          <a:bodyPr>
            <a:normAutofit fontScale="90000"/>
          </a:bodyPr>
          <a:lstStyle/>
          <a:p>
            <a:r>
              <a:rPr lang="en-GB" dirty="0"/>
              <a:t>How is 3D printing used in Medicine?</a:t>
            </a:r>
            <a:endParaRPr lang="en-SE" dirty="0"/>
          </a:p>
        </p:txBody>
      </p:sp>
    </p:spTree>
    <p:extLst>
      <p:ext uri="{BB962C8B-B14F-4D97-AF65-F5344CB8AC3E}">
        <p14:creationId xmlns:p14="http://schemas.microsoft.com/office/powerpoint/2010/main" val="2077921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3D bioprinting – </a:t>
            </a:r>
            <a:r>
              <a:rPr lang="en-US" sz="4400" dirty="0"/>
              <a:t>skin replacement </a:t>
            </a:r>
          </a:p>
        </p:txBody>
      </p:sp>
      <p:pic>
        <p:nvPicPr>
          <p:cNvPr id="4" name="Picture 3">
            <a:extLst>
              <a:ext uri="{FF2B5EF4-FFF2-40B4-BE49-F238E27FC236}">
                <a16:creationId xmlns:a16="http://schemas.microsoft.com/office/drawing/2014/main" id="{68D4CFC4-E637-4942-8F6A-3BBB387475E8}"/>
              </a:ext>
            </a:extLst>
          </p:cNvPr>
          <p:cNvPicPr>
            <a:picLocks noChangeAspect="1"/>
          </p:cNvPicPr>
          <p:nvPr/>
        </p:nvPicPr>
        <p:blipFill>
          <a:blip r:embed="rId7"/>
          <a:stretch>
            <a:fillRect/>
          </a:stretch>
        </p:blipFill>
        <p:spPr>
          <a:xfrm>
            <a:off x="10168040" y="192425"/>
            <a:ext cx="2836760" cy="1462878"/>
          </a:xfrm>
          <a:prstGeom prst="rect">
            <a:avLst/>
          </a:prstGeom>
        </p:spPr>
      </p:pic>
      <p:cxnSp>
        <p:nvCxnSpPr>
          <p:cNvPr id="5" name="Straight Connector 4"/>
          <p:cNvCxnSpPr/>
          <p:nvPr/>
        </p:nvCxnSpPr>
        <p:spPr>
          <a:xfrm flipV="1">
            <a:off x="711933" y="1731835"/>
            <a:ext cx="9447541" cy="19244"/>
          </a:xfrm>
          <a:prstGeom prst="line">
            <a:avLst/>
          </a:prstGeom>
          <a:noFill/>
          <a:ln w="25400" cap="flat">
            <a:solidFill>
              <a:srgbClr val="9C6114"/>
            </a:solidFill>
            <a:prstDash val="solid"/>
            <a:miter lim="400000"/>
          </a:ln>
          <a:effectLst/>
          <a:sp3d/>
        </p:spPr>
        <p:style>
          <a:lnRef idx="0">
            <a:scrgbClr r="0" g="0" b="0"/>
          </a:lnRef>
          <a:fillRef idx="0">
            <a:scrgbClr r="0" g="0" b="0"/>
          </a:fillRef>
          <a:effectRef idx="0">
            <a:scrgbClr r="0" g="0" b="0"/>
          </a:effectRef>
          <a:fontRef idx="none"/>
        </p:style>
      </p:cxnSp>
      <p:pic>
        <p:nvPicPr>
          <p:cNvPr id="7" name="Picture 6">
            <a:extLst>
              <a:ext uri="{FF2B5EF4-FFF2-40B4-BE49-F238E27FC236}">
                <a16:creationId xmlns:a16="http://schemas.microsoft.com/office/drawing/2014/main" id="{923901B6-40E5-A14F-8507-A74FD3C470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5990" y="2567390"/>
            <a:ext cx="4954287" cy="3302858"/>
          </a:xfrm>
          <a:prstGeom prst="rect">
            <a:avLst/>
          </a:prstGeom>
        </p:spPr>
      </p:pic>
      <p:pic>
        <p:nvPicPr>
          <p:cNvPr id="13" name="3D-printing-skin-Wake-Forest-scan-and-print-2">
            <a:hlinkClick r:id="" action="ppaction://media"/>
            <a:extLst>
              <a:ext uri="{FF2B5EF4-FFF2-40B4-BE49-F238E27FC236}">
                <a16:creationId xmlns:a16="http://schemas.microsoft.com/office/drawing/2014/main" id="{D29CD0DB-7369-6245-97AF-1E126A89985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01396" y="2567390"/>
            <a:ext cx="5901004" cy="3225882"/>
          </a:xfrm>
          <a:prstGeom prst="rect">
            <a:avLst/>
          </a:prstGeom>
        </p:spPr>
      </p:pic>
      <p:pic>
        <p:nvPicPr>
          <p:cNvPr id="8" name="y2mate.com - anatomy_of_the_skin_3d_medical_animation_abp_xFPA1_bF7ZM_360p">
            <a:hlinkClick r:id="" action="ppaction://media"/>
            <a:extLst>
              <a:ext uri="{FF2B5EF4-FFF2-40B4-BE49-F238E27FC236}">
                <a16:creationId xmlns:a16="http://schemas.microsoft.com/office/drawing/2014/main" id="{78FB8272-5BF4-4CDB-AFD9-86777F81011D}"/>
              </a:ext>
            </a:extLst>
          </p:cNvPr>
          <p:cNvPicPr>
            <a:picLocks noChangeAspect="1"/>
          </p:cNvPicPr>
          <p:nvPr>
            <a:videoFile r:link="rId3"/>
            <p:extLst>
              <p:ext uri="{DAA4B4D4-6D71-4841-9C94-3DE7FCFB9230}">
                <p14:media xmlns:p14="http://schemas.microsoft.com/office/powerpoint/2010/main" r:embed="rId4">
                  <p14:trim st="5197"/>
                </p14:media>
              </p:ext>
            </p:extLst>
          </p:nvPr>
        </p:nvPicPr>
        <p:blipFill>
          <a:blip r:embed="rId10"/>
          <a:stretch>
            <a:fillRect/>
          </a:stretch>
        </p:blipFill>
        <p:spPr>
          <a:xfrm>
            <a:off x="3923009" y="6092785"/>
            <a:ext cx="5084536" cy="2828273"/>
          </a:xfrm>
          <a:prstGeom prst="rect">
            <a:avLst/>
          </a:prstGeom>
        </p:spPr>
      </p:pic>
    </p:spTree>
    <p:extLst>
      <p:ext uri="{BB962C8B-B14F-4D97-AF65-F5344CB8AC3E}">
        <p14:creationId xmlns:p14="http://schemas.microsoft.com/office/powerpoint/2010/main" val="21981959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00" fill="hold"/>
                                        <p:tgtEl>
                                          <p:spTgt spid="13"/>
                                        </p:tgtEl>
                                      </p:cBhvr>
                                    </p:cmd>
                                  </p:childTnLst>
                                </p:cTn>
                              </p:par>
                            </p:childTnLst>
                          </p:cTn>
                        </p:par>
                        <p:par>
                          <p:cTn id="7" fill="hold">
                            <p:stCondLst>
                              <p:cond delay="11300"/>
                            </p:stCondLst>
                            <p:childTnLst>
                              <p:par>
                                <p:cTn id="8" presetID="1" presetClass="mediacall" presetSubtype="0" fill="hold" nodeType="afterEffect">
                                  <p:stCondLst>
                                    <p:cond delay="0"/>
                                  </p:stCondLst>
                                  <p:childTnLst>
                                    <p:cmd type="call" cmd="playFrom(0.0)">
                                      <p:cBhvr>
                                        <p:cTn id="9" dur="133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repeatCount="indefinite" fill="hold" display="0">
                  <p:stCondLst>
                    <p:cond delay="indefinite"/>
                  </p:stCondLst>
                </p:cTn>
                <p:tgtEl>
                  <p:spTgt spid="13"/>
                </p:tgtEl>
              </p:cMediaNode>
            </p:video>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3"/>
                                        </p:tgtEl>
                                      </p:cBhvr>
                                    </p:cmd>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video>
              <p:cMediaNode vol="80000">
                <p:cTn id="21" repeatCount="indefinite" fill="hold" display="0">
                  <p:stCondLst>
                    <p:cond delay="indefinite"/>
                  </p:stCondLst>
                </p:cTn>
                <p:tgtEl>
                  <p:spTgt spid="8"/>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581" y="1729741"/>
            <a:ext cx="12218514" cy="3419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标题 1"/>
          <p:cNvSpPr>
            <a:spLocks noGrp="1"/>
          </p:cNvSpPr>
          <p:nvPr>
            <p:ph type="title"/>
          </p:nvPr>
        </p:nvSpPr>
        <p:spPr>
          <a:xfrm>
            <a:off x="750277" y="720000"/>
            <a:ext cx="11430000" cy="1319815"/>
          </a:xfrm>
        </p:spPr>
        <p:txBody>
          <a:bodyPr>
            <a:normAutofit/>
          </a:bodyPr>
          <a:lstStyle/>
          <a:p>
            <a:r>
              <a:rPr lang="en-US" altLang="zh-CN" sz="5400" dirty="0">
                <a:latin typeface="Times New Roman" panose="02020603050405020304" pitchFamily="18" charset="0"/>
                <a:cs typeface="Times New Roman" panose="02020603050405020304" pitchFamily="18" charset="0"/>
              </a:rPr>
              <a:t>3D bioprinting –Heart?</a:t>
            </a:r>
            <a:endParaRPr lang="zh-CN" altLang="en-US" sz="5400" dirty="0">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2874" y="5016247"/>
            <a:ext cx="4690425" cy="416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A28300DE-8183-4F1E-9F3A-AC5238AC41BB}"/>
              </a:ext>
            </a:extLst>
          </p:cNvPr>
          <p:cNvSpPr txBox="1"/>
          <p:nvPr/>
        </p:nvSpPr>
        <p:spPr>
          <a:xfrm>
            <a:off x="142104" y="9272875"/>
            <a:ext cx="1039254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Light"/>
              </a:rPr>
              <a:t>Franziska Uhl, Nicholas Don-</a:t>
            </a:r>
            <a:r>
              <a:rPr kumimoji="0" lang="en-US" sz="2000" b="0" i="0" u="none" strike="noStrike" cap="none" spc="0" normalizeH="0" baseline="0" dirty="0" err="1">
                <a:ln>
                  <a:noFill/>
                </a:ln>
                <a:solidFill>
                  <a:srgbClr val="000000"/>
                </a:solidFill>
                <a:effectLst/>
                <a:uFillTx/>
                <a:latin typeface="+mn-lt"/>
                <a:ea typeface="+mn-ea"/>
                <a:cs typeface="+mn-cs"/>
                <a:sym typeface="Helvetica Light"/>
              </a:rPr>
              <a:t>Doncow</a:t>
            </a:r>
            <a:r>
              <a:rPr kumimoji="0" lang="en-US" sz="2000" b="0" i="0" u="none" strike="noStrike" cap="none" spc="0" normalizeH="0" baseline="0" dirty="0">
                <a:ln>
                  <a:noFill/>
                </a:ln>
                <a:solidFill>
                  <a:srgbClr val="000000"/>
                </a:solidFill>
                <a:effectLst/>
                <a:uFillTx/>
                <a:latin typeface="+mn-lt"/>
                <a:ea typeface="+mn-ea"/>
                <a:cs typeface="+mn-cs"/>
                <a:sym typeface="Helvetica Light"/>
              </a:rPr>
              <a:t>, Frank </a:t>
            </a:r>
            <a:r>
              <a:rPr kumimoji="0" lang="en-US" sz="2000" b="0" i="0" u="none" strike="noStrike" cap="none" spc="0" normalizeH="0" baseline="0" dirty="0" err="1">
                <a:ln>
                  <a:noFill/>
                </a:ln>
                <a:solidFill>
                  <a:srgbClr val="000000"/>
                </a:solidFill>
                <a:effectLst/>
                <a:uFillTx/>
                <a:latin typeface="+mn-lt"/>
                <a:ea typeface="+mn-ea"/>
                <a:cs typeface="+mn-cs"/>
                <a:sym typeface="Helvetica Light"/>
              </a:rPr>
              <a:t>Matthes</a:t>
            </a:r>
            <a:r>
              <a:rPr kumimoji="0" lang="en-US" sz="2000" b="0" i="0" u="none" strike="noStrike" cap="none" spc="0" normalizeH="0" baseline="0" dirty="0">
                <a:ln>
                  <a:noFill/>
                </a:ln>
                <a:solidFill>
                  <a:srgbClr val="000000"/>
                </a:solidFill>
                <a:effectLst/>
                <a:uFillTx/>
                <a:latin typeface="+mn-lt"/>
                <a:ea typeface="+mn-ea"/>
                <a:cs typeface="+mn-cs"/>
                <a:sym typeface="Helvetica Light"/>
              </a:rPr>
              <a:t>, Yun Zhang</a:t>
            </a:r>
          </a:p>
        </p:txBody>
      </p:sp>
    </p:spTree>
    <p:extLst>
      <p:ext uri="{BB962C8B-B14F-4D97-AF65-F5344CB8AC3E}">
        <p14:creationId xmlns:p14="http://schemas.microsoft.com/office/powerpoint/2010/main" val="1928634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one vid">
            <a:hlinkClick r:id="" action="ppaction://media"/>
            <a:extLst>
              <a:ext uri="{FF2B5EF4-FFF2-40B4-BE49-F238E27FC236}">
                <a16:creationId xmlns:a16="http://schemas.microsoft.com/office/drawing/2014/main" id="{3EF9A0C9-458E-4C44-85E5-D685490CC1C9}"/>
              </a:ext>
            </a:extLst>
          </p:cNvPr>
          <p:cNvPicPr>
            <a:picLocks noChangeAspect="1"/>
          </p:cNvPicPr>
          <p:nvPr>
            <a:videoFile r:link="rId1"/>
            <p:extLst>
              <p:ext uri="{DAA4B4D4-6D71-4841-9C94-3DE7FCFB9230}">
                <p14:media xmlns:p14="http://schemas.microsoft.com/office/powerpoint/2010/main" r:embed="rId2">
                  <p14:trim st="76461" end="45710"/>
                </p14:media>
              </p:ext>
            </p:extLst>
          </p:nvPr>
        </p:nvPicPr>
        <p:blipFill>
          <a:blip r:embed="rId4"/>
          <a:stretch>
            <a:fillRect/>
          </a:stretch>
        </p:blipFill>
        <p:spPr>
          <a:xfrm>
            <a:off x="1647126" y="2159001"/>
            <a:ext cx="10172699" cy="5722144"/>
          </a:xfrm>
          <a:prstGeom prst="rect">
            <a:avLst/>
          </a:prstGeom>
        </p:spPr>
      </p:pic>
      <p:sp>
        <p:nvSpPr>
          <p:cNvPr id="6" name="Title 1">
            <a:extLst>
              <a:ext uri="{FF2B5EF4-FFF2-40B4-BE49-F238E27FC236}">
                <a16:creationId xmlns:a16="http://schemas.microsoft.com/office/drawing/2014/main" id="{6134DB12-49A2-420A-A01D-9387BD51CF19}"/>
              </a:ext>
            </a:extLst>
          </p:cNvPr>
          <p:cNvSpPr>
            <a:spLocks noGrp="1"/>
          </p:cNvSpPr>
          <p:nvPr>
            <p:ph type="title"/>
          </p:nvPr>
        </p:nvSpPr>
        <p:spPr>
          <a:xfrm>
            <a:off x="728421" y="1"/>
            <a:ext cx="11091404" cy="2159000"/>
          </a:xfrm>
          <a:ln w="12700">
            <a:miter lim="400000"/>
          </a:ln>
        </p:spPr>
        <p:txBody>
          <a:bodyPr lIns="50797" tIns="50797" rIns="50797" bIns="359982" anchor="b">
            <a:normAutofit/>
          </a:bodyPr>
          <a:lstStyle/>
          <a:p>
            <a:r>
              <a:rPr lang="en-GB" dirty="0">
                <a:latin typeface="Times New Roman"/>
                <a:cs typeface="Times New Roman"/>
              </a:rPr>
              <a:t>3D bioprinting of bone</a:t>
            </a:r>
            <a:endParaRPr lang="en-SE" dirty="0">
              <a:latin typeface="Times New Roman"/>
              <a:cs typeface="Times New Roman"/>
            </a:endParaRPr>
          </a:p>
        </p:txBody>
      </p:sp>
      <p:sp>
        <p:nvSpPr>
          <p:cNvPr id="7" name="TextBox 6">
            <a:extLst>
              <a:ext uri="{FF2B5EF4-FFF2-40B4-BE49-F238E27FC236}">
                <a16:creationId xmlns:a16="http://schemas.microsoft.com/office/drawing/2014/main" id="{B37E6633-2435-4B91-9BD6-9A44C28EF117}"/>
              </a:ext>
            </a:extLst>
          </p:cNvPr>
          <p:cNvSpPr txBox="1"/>
          <p:nvPr/>
        </p:nvSpPr>
        <p:spPr>
          <a:xfrm>
            <a:off x="142104" y="9272875"/>
            <a:ext cx="1039254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err="1">
                <a:ln>
                  <a:noFill/>
                </a:ln>
                <a:solidFill>
                  <a:srgbClr val="000000"/>
                </a:solidFill>
                <a:effectLst/>
                <a:uFillTx/>
                <a:latin typeface="+mn-lt"/>
                <a:ea typeface="+mn-ea"/>
                <a:cs typeface="+mn-cs"/>
                <a:sym typeface="Helvetica Light"/>
              </a:rPr>
              <a:t>Sujeethkumar</a:t>
            </a:r>
            <a:r>
              <a:rPr kumimoji="0" lang="en-US" sz="2000" b="0" i="0" u="none" strike="noStrike" cap="none" spc="0" normalizeH="0" baseline="0" dirty="0">
                <a:ln>
                  <a:noFill/>
                </a:ln>
                <a:solidFill>
                  <a:srgbClr val="000000"/>
                </a:solidFill>
                <a:effectLst/>
                <a:uFillTx/>
                <a:latin typeface="+mn-lt"/>
                <a:ea typeface="+mn-ea"/>
                <a:cs typeface="+mn-cs"/>
                <a:sym typeface="Helvetica Light"/>
              </a:rPr>
              <a:t> </a:t>
            </a:r>
            <a:r>
              <a:rPr kumimoji="0" lang="en-US" sz="2000" b="0" i="0" u="none" strike="noStrike" cap="none" spc="0" normalizeH="0" baseline="0" dirty="0" err="1">
                <a:ln>
                  <a:noFill/>
                </a:ln>
                <a:solidFill>
                  <a:srgbClr val="000000"/>
                </a:solidFill>
                <a:effectLst/>
                <a:uFillTx/>
                <a:latin typeface="+mn-lt"/>
                <a:ea typeface="+mn-ea"/>
                <a:cs typeface="+mn-cs"/>
                <a:sym typeface="Helvetica Light"/>
              </a:rPr>
              <a:t>Prithivirat</a:t>
            </a:r>
            <a:r>
              <a:rPr kumimoji="0" lang="en-US" sz="2000" b="0" i="0" u="none" strike="noStrike" cap="none" spc="0" normalizeH="0" baseline="0" dirty="0">
                <a:ln>
                  <a:noFill/>
                </a:ln>
                <a:solidFill>
                  <a:srgbClr val="000000"/>
                </a:solidFill>
                <a:effectLst/>
                <a:uFillTx/>
                <a:latin typeface="+mn-lt"/>
                <a:ea typeface="+mn-ea"/>
                <a:cs typeface="+mn-cs"/>
                <a:sym typeface="Helvetica Light"/>
              </a:rPr>
              <a:t>, Neserin Ali</a:t>
            </a:r>
          </a:p>
        </p:txBody>
      </p:sp>
    </p:spTree>
    <p:extLst>
      <p:ext uri="{BB962C8B-B14F-4D97-AF65-F5344CB8AC3E}">
        <p14:creationId xmlns:p14="http://schemas.microsoft.com/office/powerpoint/2010/main" val="11768990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09DC-D88F-4B09-B378-7646DCAD61D2}"/>
              </a:ext>
            </a:extLst>
          </p:cNvPr>
          <p:cNvSpPr>
            <a:spLocks noGrp="1"/>
          </p:cNvSpPr>
          <p:nvPr>
            <p:ph type="title"/>
          </p:nvPr>
        </p:nvSpPr>
        <p:spPr/>
        <p:txBody>
          <a:bodyPr>
            <a:normAutofit fontScale="90000"/>
          </a:bodyPr>
          <a:lstStyle/>
          <a:p>
            <a:r>
              <a:rPr lang="en-GB" dirty="0"/>
              <a:t>3D printing of gels </a:t>
            </a:r>
            <a:endParaRPr lang="en-SE" dirty="0"/>
          </a:p>
        </p:txBody>
      </p:sp>
      <p:pic>
        <p:nvPicPr>
          <p:cNvPr id="4" name="1500758_Movie_S10">
            <a:hlinkClick r:id="" action="ppaction://media"/>
            <a:extLst>
              <a:ext uri="{FF2B5EF4-FFF2-40B4-BE49-F238E27FC236}">
                <a16:creationId xmlns:a16="http://schemas.microsoft.com/office/drawing/2014/main" id="{4D6F4270-BC0B-401F-BDE2-F85DEB3552D8}"/>
              </a:ext>
            </a:extLst>
          </p:cNvPr>
          <p:cNvPicPr>
            <a:picLocks noChangeAspect="1"/>
          </p:cNvPicPr>
          <p:nvPr>
            <a:videoFile r:link="rId1"/>
            <p:extLst>
              <p:ext uri="{DAA4B4D4-6D71-4841-9C94-3DE7FCFB9230}">
                <p14:media xmlns:p14="http://schemas.microsoft.com/office/powerpoint/2010/main" r:embed="rId2">
                  <p14:trim st="19664" end="0.9999"/>
                </p14:media>
              </p:ext>
            </p:extLst>
          </p:nvPr>
        </p:nvPicPr>
        <p:blipFill>
          <a:blip r:embed="rId4"/>
          <a:stretch>
            <a:fillRect/>
          </a:stretch>
        </p:blipFill>
        <p:spPr>
          <a:xfrm>
            <a:off x="750277" y="2192215"/>
            <a:ext cx="5976255" cy="3361644"/>
          </a:xfrm>
          <a:prstGeom prst="rect">
            <a:avLst/>
          </a:prstGeom>
        </p:spPr>
      </p:pic>
      <p:pic>
        <p:nvPicPr>
          <p:cNvPr id="1026" name="Picture 2" descr="http://advances.sciencemag.org/content/advances/1/9/e1500758/F3.large.jpg?width=800&amp;height=600&amp;carousel=1">
            <a:extLst>
              <a:ext uri="{FF2B5EF4-FFF2-40B4-BE49-F238E27FC236}">
                <a16:creationId xmlns:a16="http://schemas.microsoft.com/office/drawing/2014/main" id="{4952BB24-FF22-4ADF-80EA-4E8EC0ACEA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094"/>
          <a:stretch/>
        </p:blipFill>
        <p:spPr bwMode="auto">
          <a:xfrm>
            <a:off x="7010400" y="1814286"/>
            <a:ext cx="5376735" cy="587715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3d printing vs 3d bioprinting">
            <a:extLst>
              <a:ext uri="{FF2B5EF4-FFF2-40B4-BE49-F238E27FC236}">
                <a16:creationId xmlns:a16="http://schemas.microsoft.com/office/drawing/2014/main" id="{297536F2-AEB3-4D2E-B311-7F7F29B38A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5354" y="6025828"/>
            <a:ext cx="2871946" cy="26702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D4F560-B4D8-414B-9A97-83AA6AD1BC73}"/>
              </a:ext>
            </a:extLst>
          </p:cNvPr>
          <p:cNvSpPr txBox="1"/>
          <p:nvPr/>
        </p:nvSpPr>
        <p:spPr>
          <a:xfrm>
            <a:off x="142104" y="9272875"/>
            <a:ext cx="1039254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Light"/>
              </a:rPr>
              <a:t>Martina De Santis, Sinem Taz, Hani Alsafadi</a:t>
            </a:r>
          </a:p>
        </p:txBody>
      </p:sp>
    </p:spTree>
    <p:extLst>
      <p:ext uri="{BB962C8B-B14F-4D97-AF65-F5344CB8AC3E}">
        <p14:creationId xmlns:p14="http://schemas.microsoft.com/office/powerpoint/2010/main" val="16132681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277" y="589370"/>
            <a:ext cx="11430000" cy="1319815"/>
          </a:xfrm>
        </p:spPr>
        <p:txBody>
          <a:bodyPr>
            <a:normAutofit fontScale="90000"/>
          </a:bodyPr>
          <a:lstStyle/>
          <a:p>
            <a:r>
              <a:rPr lang="en-US" dirty="0"/>
              <a:t>Introduction</a:t>
            </a:r>
          </a:p>
        </p:txBody>
      </p:sp>
      <p:pic>
        <p:nvPicPr>
          <p:cNvPr id="4" name="Picture 3">
            <a:extLst>
              <a:ext uri="{FF2B5EF4-FFF2-40B4-BE49-F238E27FC236}">
                <a16:creationId xmlns:a16="http://schemas.microsoft.com/office/drawing/2014/main" id="{68D4CFC4-E637-4942-8F6A-3BBB387475E8}"/>
              </a:ext>
            </a:extLst>
          </p:cNvPr>
          <p:cNvPicPr>
            <a:picLocks noChangeAspect="1"/>
          </p:cNvPicPr>
          <p:nvPr/>
        </p:nvPicPr>
        <p:blipFill>
          <a:blip r:embed="rId3" cstate="print"/>
          <a:stretch>
            <a:fillRect/>
          </a:stretch>
        </p:blipFill>
        <p:spPr>
          <a:xfrm>
            <a:off x="10168040" y="192425"/>
            <a:ext cx="2836760" cy="1462878"/>
          </a:xfrm>
          <a:prstGeom prst="rect">
            <a:avLst/>
          </a:prstGeom>
        </p:spPr>
      </p:pic>
      <p:cxnSp>
        <p:nvCxnSpPr>
          <p:cNvPr id="5" name="Straight Connector 4"/>
          <p:cNvCxnSpPr/>
          <p:nvPr/>
        </p:nvCxnSpPr>
        <p:spPr>
          <a:xfrm flipV="1">
            <a:off x="711933" y="1601205"/>
            <a:ext cx="9447541" cy="19244"/>
          </a:xfrm>
          <a:prstGeom prst="line">
            <a:avLst/>
          </a:prstGeom>
          <a:noFill/>
          <a:ln w="25400" cap="flat">
            <a:solidFill>
              <a:srgbClr val="9C6114"/>
            </a:solidFill>
            <a:prstDash val="solid"/>
            <a:miter lim="400000"/>
          </a:ln>
          <a:effectLst/>
          <a:sp3d/>
        </p:spPr>
        <p:style>
          <a:lnRef idx="0">
            <a:scrgbClr r="0" g="0" b="0"/>
          </a:lnRef>
          <a:fillRef idx="0">
            <a:scrgbClr r="0" g="0" b="0"/>
          </a:fillRef>
          <a:effectRef idx="0">
            <a:scrgbClr r="0" g="0" b="0"/>
          </a:effectRef>
          <a:fontRef idx="none"/>
        </p:style>
      </p:cxnSp>
      <p:sp>
        <p:nvSpPr>
          <p:cNvPr id="20" name="TextBox 19">
            <a:extLst>
              <a:ext uri="{FF2B5EF4-FFF2-40B4-BE49-F238E27FC236}">
                <a16:creationId xmlns:a16="http://schemas.microsoft.com/office/drawing/2014/main" id="{EC4D7754-4EE2-45A6-B92C-71A11B4F2F40}"/>
              </a:ext>
            </a:extLst>
          </p:cNvPr>
          <p:cNvSpPr txBox="1"/>
          <p:nvPr/>
        </p:nvSpPr>
        <p:spPr>
          <a:xfrm>
            <a:off x="988470" y="2914558"/>
            <a:ext cx="4133650"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3200" b="1" dirty="0"/>
              <a:t>Heart</a:t>
            </a:r>
          </a:p>
          <a:p>
            <a:pPr algn="l" defTabSz="584200"/>
            <a:r>
              <a:rPr lang="en-US" sz="3200" dirty="0"/>
              <a:t>Heart failure</a:t>
            </a:r>
          </a:p>
          <a:p>
            <a:pPr algn="l" defTabSz="584200"/>
            <a:endParaRPr lang="en-US" sz="3200" dirty="0"/>
          </a:p>
        </p:txBody>
      </p:sp>
      <p:sp>
        <p:nvSpPr>
          <p:cNvPr id="21" name="TextBox 20">
            <a:extLst>
              <a:ext uri="{FF2B5EF4-FFF2-40B4-BE49-F238E27FC236}">
                <a16:creationId xmlns:a16="http://schemas.microsoft.com/office/drawing/2014/main" id="{96470BA1-AD55-4EBA-8D88-6F4827680D13}"/>
              </a:ext>
            </a:extLst>
          </p:cNvPr>
          <p:cNvSpPr txBox="1"/>
          <p:nvPr/>
        </p:nvSpPr>
        <p:spPr>
          <a:xfrm>
            <a:off x="8640655" y="2914569"/>
            <a:ext cx="4055518"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3200" b="1" dirty="0"/>
              <a:t>Lung</a:t>
            </a:r>
          </a:p>
          <a:p>
            <a:pPr algn="l" defTabSz="584200"/>
            <a:r>
              <a:rPr lang="en-US" sz="3200" dirty="0"/>
              <a:t>Chronic lung diseases</a:t>
            </a:r>
          </a:p>
          <a:p>
            <a:pPr algn="l" defTabSz="584200"/>
            <a:endParaRPr lang="en-US" sz="3200" dirty="0"/>
          </a:p>
        </p:txBody>
      </p:sp>
      <p:sp>
        <p:nvSpPr>
          <p:cNvPr id="22" name="TextBox 21">
            <a:extLst>
              <a:ext uri="{FF2B5EF4-FFF2-40B4-BE49-F238E27FC236}">
                <a16:creationId xmlns:a16="http://schemas.microsoft.com/office/drawing/2014/main" id="{BE4175B0-C63E-4719-AB99-46E117EA6F73}"/>
              </a:ext>
            </a:extLst>
          </p:cNvPr>
          <p:cNvSpPr txBox="1"/>
          <p:nvPr/>
        </p:nvSpPr>
        <p:spPr>
          <a:xfrm>
            <a:off x="985162" y="5784601"/>
            <a:ext cx="5708129"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584200"/>
            <a:r>
              <a:rPr lang="en-US" sz="3200" b="1" dirty="0"/>
              <a:t>Kidney</a:t>
            </a:r>
          </a:p>
          <a:p>
            <a:pPr algn="l" defTabSz="584200"/>
            <a:r>
              <a:rPr lang="en-US" sz="3200" dirty="0"/>
              <a:t>Diabetes</a:t>
            </a:r>
          </a:p>
          <a:p>
            <a:pPr algn="l" defTabSz="584200"/>
            <a:r>
              <a:rPr lang="en-US" sz="3200" dirty="0"/>
              <a:t>High Blood Pressure</a:t>
            </a:r>
          </a:p>
        </p:txBody>
      </p:sp>
      <p:pic>
        <p:nvPicPr>
          <p:cNvPr id="3" name="Picture 5" descr="A picture containing sky, wall, hanging, object&#10;&#10;Description generated with high confidence">
            <a:extLst>
              <a:ext uri="{FF2B5EF4-FFF2-40B4-BE49-F238E27FC236}">
                <a16:creationId xmlns:a16="http://schemas.microsoft.com/office/drawing/2014/main" id="{5A22BF63-E13F-4DE4-BAFE-9090ECCF1A49}"/>
              </a:ext>
            </a:extLst>
          </p:cNvPr>
          <p:cNvPicPr>
            <a:picLocks noChangeAspect="1"/>
          </p:cNvPicPr>
          <p:nvPr/>
        </p:nvPicPr>
        <p:blipFill rotWithShape="1">
          <a:blip r:embed="rId4"/>
          <a:srcRect l="114" r="469" b="36453"/>
          <a:stretch/>
        </p:blipFill>
        <p:spPr>
          <a:xfrm>
            <a:off x="4782406" y="2645134"/>
            <a:ext cx="3382924" cy="6169425"/>
          </a:xfrm>
          <a:prstGeom prst="rect">
            <a:avLst/>
          </a:prstGeom>
        </p:spPr>
      </p:pic>
      <p:sp>
        <p:nvSpPr>
          <p:cNvPr id="7" name="TextBox 6">
            <a:extLst>
              <a:ext uri="{FF2B5EF4-FFF2-40B4-BE49-F238E27FC236}">
                <a16:creationId xmlns:a16="http://schemas.microsoft.com/office/drawing/2014/main" id="{648ACF23-8E0D-4E68-A2D2-1E83EC248EFF}"/>
              </a:ext>
            </a:extLst>
          </p:cNvPr>
          <p:cNvSpPr txBox="1"/>
          <p:nvPr/>
        </p:nvSpPr>
        <p:spPr>
          <a:xfrm>
            <a:off x="8636844" y="5785480"/>
            <a:ext cx="2743200"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584200"/>
            <a:r>
              <a:rPr lang="en-US" b="1" dirty="0"/>
              <a:t>Liver</a:t>
            </a:r>
          </a:p>
          <a:p>
            <a:pPr algn="l" defTabSz="584200"/>
            <a:r>
              <a:rPr lang="en-US" sz="3200" dirty="0"/>
              <a:t>Cirrhosis</a:t>
            </a:r>
            <a:endParaRPr lang="en-US" dirty="0"/>
          </a:p>
        </p:txBody>
      </p:sp>
      <p:cxnSp>
        <p:nvCxnSpPr>
          <p:cNvPr id="8" name="Straight Arrow Connector 7">
            <a:extLst>
              <a:ext uri="{FF2B5EF4-FFF2-40B4-BE49-F238E27FC236}">
                <a16:creationId xmlns:a16="http://schemas.microsoft.com/office/drawing/2014/main" id="{9D66C3C3-3345-453C-BAFF-434A46DD233A}"/>
              </a:ext>
            </a:extLst>
          </p:cNvPr>
          <p:cNvCxnSpPr/>
          <p:nvPr/>
        </p:nvCxnSpPr>
        <p:spPr>
          <a:xfrm>
            <a:off x="3093193" y="4108534"/>
            <a:ext cx="3378466" cy="1256631"/>
          </a:xfrm>
          <a:prstGeom prst="straightConnector1">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6" name="Straight Arrow Connector 15">
            <a:extLst>
              <a:ext uri="{FF2B5EF4-FFF2-40B4-BE49-F238E27FC236}">
                <a16:creationId xmlns:a16="http://schemas.microsoft.com/office/drawing/2014/main" id="{085C82AE-470A-45CB-8D93-92857B30523B}"/>
              </a:ext>
            </a:extLst>
          </p:cNvPr>
          <p:cNvCxnSpPr>
            <a:cxnSpLocks/>
          </p:cNvCxnSpPr>
          <p:nvPr/>
        </p:nvCxnSpPr>
        <p:spPr>
          <a:xfrm flipH="1">
            <a:off x="6957658" y="3870893"/>
            <a:ext cx="1560307" cy="999205"/>
          </a:xfrm>
          <a:prstGeom prst="straightConnector1">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4" name="Straight Arrow Connector 23">
            <a:extLst>
              <a:ext uri="{FF2B5EF4-FFF2-40B4-BE49-F238E27FC236}">
                <a16:creationId xmlns:a16="http://schemas.microsoft.com/office/drawing/2014/main" id="{CB8BFA03-9A8C-4882-B82F-F03BE669E3EB}"/>
              </a:ext>
            </a:extLst>
          </p:cNvPr>
          <p:cNvCxnSpPr>
            <a:cxnSpLocks/>
          </p:cNvCxnSpPr>
          <p:nvPr/>
        </p:nvCxnSpPr>
        <p:spPr>
          <a:xfrm>
            <a:off x="2759375" y="6210039"/>
            <a:ext cx="3349863" cy="560626"/>
          </a:xfrm>
          <a:prstGeom prst="straightConnector1">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8" name="Straight Arrow Connector 27">
            <a:extLst>
              <a:ext uri="{FF2B5EF4-FFF2-40B4-BE49-F238E27FC236}">
                <a16:creationId xmlns:a16="http://schemas.microsoft.com/office/drawing/2014/main" id="{30F01831-95FE-4CF8-A200-2ADED5874131}"/>
              </a:ext>
            </a:extLst>
          </p:cNvPr>
          <p:cNvCxnSpPr>
            <a:cxnSpLocks/>
          </p:cNvCxnSpPr>
          <p:nvPr/>
        </p:nvCxnSpPr>
        <p:spPr>
          <a:xfrm>
            <a:off x="6589338" y="6109906"/>
            <a:ext cx="1776703" cy="64843"/>
          </a:xfrm>
          <a:prstGeom prst="straightConnector1">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0" name="Oval 9">
            <a:extLst>
              <a:ext uri="{FF2B5EF4-FFF2-40B4-BE49-F238E27FC236}">
                <a16:creationId xmlns:a16="http://schemas.microsoft.com/office/drawing/2014/main" id="{34929156-CA9A-40B4-91AB-717CE9855BAE}"/>
              </a:ext>
            </a:extLst>
          </p:cNvPr>
          <p:cNvSpPr/>
          <p:nvPr/>
        </p:nvSpPr>
        <p:spPr>
          <a:xfrm>
            <a:off x="6070734" y="6728757"/>
            <a:ext cx="86265" cy="81153"/>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4" name="Oval 33">
            <a:extLst>
              <a:ext uri="{FF2B5EF4-FFF2-40B4-BE49-F238E27FC236}">
                <a16:creationId xmlns:a16="http://schemas.microsoft.com/office/drawing/2014/main" id="{2BD7BB91-2DD5-4949-80F1-4E17FCAFF281}"/>
              </a:ext>
            </a:extLst>
          </p:cNvPr>
          <p:cNvSpPr/>
          <p:nvPr/>
        </p:nvSpPr>
        <p:spPr>
          <a:xfrm>
            <a:off x="6545785" y="6075171"/>
            <a:ext cx="86265" cy="81153"/>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5" name="Oval 34">
            <a:extLst>
              <a:ext uri="{FF2B5EF4-FFF2-40B4-BE49-F238E27FC236}">
                <a16:creationId xmlns:a16="http://schemas.microsoft.com/office/drawing/2014/main" id="{209009FF-0271-4EEE-9A94-1ECF95D8410C}"/>
              </a:ext>
            </a:extLst>
          </p:cNvPr>
          <p:cNvSpPr/>
          <p:nvPr/>
        </p:nvSpPr>
        <p:spPr>
          <a:xfrm>
            <a:off x="6428430" y="5324553"/>
            <a:ext cx="86265" cy="81153"/>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Oval 35">
            <a:extLst>
              <a:ext uri="{FF2B5EF4-FFF2-40B4-BE49-F238E27FC236}">
                <a16:creationId xmlns:a16="http://schemas.microsoft.com/office/drawing/2014/main" id="{735E7F5F-32BF-4946-BF70-FA39C703C812}"/>
              </a:ext>
            </a:extLst>
          </p:cNvPr>
          <p:cNvSpPr/>
          <p:nvPr/>
        </p:nvSpPr>
        <p:spPr>
          <a:xfrm>
            <a:off x="6918803" y="4829282"/>
            <a:ext cx="86265" cy="81153"/>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78750734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A2EB-A34A-46A3-A1FC-E980BD28BCC0}"/>
              </a:ext>
            </a:extLst>
          </p:cNvPr>
          <p:cNvSpPr>
            <a:spLocks noGrp="1"/>
          </p:cNvSpPr>
          <p:nvPr>
            <p:ph type="title"/>
          </p:nvPr>
        </p:nvSpPr>
        <p:spPr>
          <a:xfrm>
            <a:off x="619649" y="472347"/>
            <a:ext cx="11430000" cy="1319815"/>
          </a:xfrm>
        </p:spPr>
        <p:txBody>
          <a:bodyPr>
            <a:normAutofit fontScale="90000"/>
          </a:bodyPr>
          <a:lstStyle/>
          <a:p>
            <a:r>
              <a:rPr lang="en-GB" dirty="0"/>
              <a:t>3D Bioprinting – the shape of heart</a:t>
            </a:r>
            <a:endParaRPr lang="en-SE" dirty="0"/>
          </a:p>
        </p:txBody>
      </p:sp>
      <p:pic>
        <p:nvPicPr>
          <p:cNvPr id="4" name="Picture 3">
            <a:extLst>
              <a:ext uri="{FF2B5EF4-FFF2-40B4-BE49-F238E27FC236}">
                <a16:creationId xmlns:a16="http://schemas.microsoft.com/office/drawing/2014/main" id="{31B6414D-8DA6-4A08-8800-5ABAC7FF7480}"/>
              </a:ext>
            </a:extLst>
          </p:cNvPr>
          <p:cNvPicPr>
            <a:picLocks noChangeAspect="1"/>
          </p:cNvPicPr>
          <p:nvPr/>
        </p:nvPicPr>
        <p:blipFill rotWithShape="1">
          <a:blip r:embed="rId3"/>
          <a:srcRect b="50000"/>
          <a:stretch/>
        </p:blipFill>
        <p:spPr>
          <a:xfrm>
            <a:off x="2509161" y="1792162"/>
            <a:ext cx="7269975" cy="6581530"/>
          </a:xfrm>
          <a:prstGeom prst="rect">
            <a:avLst/>
          </a:prstGeom>
        </p:spPr>
      </p:pic>
    </p:spTree>
    <p:extLst>
      <p:ext uri="{BB962C8B-B14F-4D97-AF65-F5344CB8AC3E}">
        <p14:creationId xmlns:p14="http://schemas.microsoft.com/office/powerpoint/2010/main" val="113168819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55F6C6A5-245F-4D0D-9276-E1CDBAD89F6B}"/>
              </a:ext>
            </a:extLst>
          </p:cNvPr>
          <p:cNvSpPr txBox="1">
            <a:spLocks/>
          </p:cNvSpPr>
          <p:nvPr/>
        </p:nvSpPr>
        <p:spPr>
          <a:xfrm>
            <a:off x="-533400" y="2037299"/>
            <a:ext cx="10497918" cy="1945914"/>
          </a:xfrm>
          <a:prstGeom prst="rect">
            <a:avLst/>
          </a:prstGeom>
          <a:ln w="12700">
            <a:miter lim="400000"/>
          </a:ln>
          <a:extLst>
            <a:ext uri="{C572A759-6A51-4108-AA02-DFA0A04FC94B}">
              <ma14:wrappingTextBoxFlag xmlns="" xmlns:ma14="http://schemas.microsoft.com/office/mac/drawingml/2011/main" val="1"/>
            </a:ext>
          </a:extLst>
        </p:spPr>
        <p:txBody>
          <a:bodyPr lIns="50797" tIns="50797" rIns="50797" bIns="359982" anchor="b">
            <a:normAutofit fontScale="97500"/>
          </a:bodyPr>
          <a:lstStyle>
            <a:lvl1pPr algn="l">
              <a:defRPr sz="6000">
                <a:solidFill>
                  <a:schemeClr val="accent1"/>
                </a:solidFill>
                <a:latin typeface="Times New Roman"/>
                <a:cs typeface="Times New Roman"/>
              </a:defRPr>
            </a:lvl1pPr>
            <a:lvl2pPr>
              <a:defRPr sz="8000"/>
            </a:lvl2pPr>
            <a:lvl3pPr>
              <a:defRPr sz="8000"/>
            </a:lvl3pPr>
            <a:lvl4pPr>
              <a:defRPr sz="8000"/>
            </a:lvl4pPr>
            <a:lvl5pPr>
              <a:defRPr sz="8000"/>
            </a:lvl5pPr>
            <a:lvl6pPr>
              <a:defRPr sz="8000"/>
            </a:lvl6pPr>
            <a:lvl7pPr>
              <a:defRPr sz="8000"/>
            </a:lvl7pPr>
            <a:lvl8pPr>
              <a:defRPr sz="8000"/>
            </a:lvl8pPr>
            <a:lvl9pPr>
              <a:defRPr sz="8000"/>
            </a:lvl9pPr>
          </a:lstStyle>
          <a:p>
            <a:endParaRPr lang="zh-CN" altLang="en-US" dirty="0"/>
          </a:p>
        </p:txBody>
      </p:sp>
      <p:pic>
        <p:nvPicPr>
          <p:cNvPr id="8" name="Picture 7">
            <a:extLst>
              <a:ext uri="{FF2B5EF4-FFF2-40B4-BE49-F238E27FC236}">
                <a16:creationId xmlns:a16="http://schemas.microsoft.com/office/drawing/2014/main" id="{B56CF5F3-89E5-4348-BE12-53D58B96F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507" y="1795340"/>
            <a:ext cx="5356144" cy="3012831"/>
          </a:xfrm>
          <a:prstGeom prst="rect">
            <a:avLst/>
          </a:prstGeom>
        </p:spPr>
      </p:pic>
      <p:sp>
        <p:nvSpPr>
          <p:cNvPr id="9" name="TextBox 8">
            <a:extLst>
              <a:ext uri="{FF2B5EF4-FFF2-40B4-BE49-F238E27FC236}">
                <a16:creationId xmlns:a16="http://schemas.microsoft.com/office/drawing/2014/main" id="{335CB277-BC5D-4A8E-B800-0514ADDF1D91}"/>
              </a:ext>
            </a:extLst>
          </p:cNvPr>
          <p:cNvSpPr txBox="1"/>
          <p:nvPr/>
        </p:nvSpPr>
        <p:spPr>
          <a:xfrm>
            <a:off x="2044702" y="5108282"/>
            <a:ext cx="10170048"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mn-lt"/>
                <a:ea typeface="+mn-ea"/>
                <a:cs typeface="+mn-cs"/>
                <a:sym typeface="Helvetica Light"/>
              </a:rPr>
              <a:t>So far only layers of</a:t>
            </a:r>
            <a:r>
              <a:rPr kumimoji="0" lang="en-US" sz="3600" b="0" i="0" u="none" strike="noStrike" cap="none" spc="0" normalizeH="0" dirty="0">
                <a:ln>
                  <a:noFill/>
                </a:ln>
                <a:solidFill>
                  <a:srgbClr val="000000"/>
                </a:solidFill>
                <a:effectLst/>
                <a:uFillTx/>
                <a:latin typeface="+mn-lt"/>
                <a:ea typeface="+mn-ea"/>
                <a:cs typeface="+mn-cs"/>
                <a:sym typeface="Helvetica Light"/>
              </a:rPr>
              <a:t> neural tissue:</a:t>
            </a:r>
          </a:p>
          <a:p>
            <a:pPr marL="571500" marR="0" indent="-571500" algn="l" defTabSz="584200" rtl="0" fontAlgn="auto" latinLnBrk="0" hangingPunct="0">
              <a:lnSpc>
                <a:spcPct val="100000"/>
              </a:lnSpc>
              <a:spcBef>
                <a:spcPts val="0"/>
              </a:spcBef>
              <a:spcAft>
                <a:spcPts val="0"/>
              </a:spcAft>
              <a:buClrTx/>
              <a:buSzTx/>
              <a:buFont typeface="Arial" charset="0"/>
              <a:buChar char="•"/>
              <a:tabLst/>
            </a:pPr>
            <a:r>
              <a:rPr lang="en-US" dirty="0"/>
              <a:t>printed layers of </a:t>
            </a:r>
            <a:r>
              <a:rPr lang="en-US" dirty="0" err="1"/>
              <a:t>bioinks</a:t>
            </a:r>
            <a:endParaRPr lang="en-US" dirty="0"/>
          </a:p>
          <a:p>
            <a:pPr marL="571500" marR="0" indent="-571500" algn="l" defTabSz="584200" rtl="0" fontAlgn="auto" latinLnBrk="0" hangingPunct="0">
              <a:lnSpc>
                <a:spcPct val="100000"/>
              </a:lnSpc>
              <a:spcBef>
                <a:spcPts val="0"/>
              </a:spcBef>
              <a:spcAft>
                <a:spcPts val="0"/>
              </a:spcAft>
              <a:buClrTx/>
              <a:buSzTx/>
              <a:buFont typeface="Arial" charset="0"/>
              <a:buChar char="•"/>
              <a:tabLst/>
            </a:pPr>
            <a:r>
              <a:rPr lang="en-US" dirty="0"/>
              <a:t>c</a:t>
            </a:r>
            <a:r>
              <a:rPr kumimoji="0" lang="en-US" sz="3600" b="0" i="0" u="none" strike="noStrike" cap="none" spc="0" normalizeH="0" baseline="0" dirty="0">
                <a:ln>
                  <a:noFill/>
                </a:ln>
                <a:solidFill>
                  <a:srgbClr val="000000"/>
                </a:solidFill>
                <a:effectLst/>
                <a:uFillTx/>
                <a:latin typeface="+mn-lt"/>
                <a:ea typeface="+mn-ea"/>
                <a:cs typeface="+mn-cs"/>
                <a:sym typeface="Helvetica Light"/>
              </a:rPr>
              <a:t>ells</a:t>
            </a:r>
          </a:p>
          <a:p>
            <a:pPr marL="571500" marR="0" indent="-571500" algn="l" defTabSz="584200" rtl="0" fontAlgn="auto" latinLnBrk="0" hangingPunct="0">
              <a:lnSpc>
                <a:spcPct val="100000"/>
              </a:lnSpc>
              <a:spcBef>
                <a:spcPts val="0"/>
              </a:spcBef>
              <a:spcAft>
                <a:spcPts val="0"/>
              </a:spcAft>
              <a:buClrTx/>
              <a:buSzTx/>
              <a:buFont typeface="Arial" charset="0"/>
              <a:buChar char="•"/>
              <a:tabLst/>
            </a:pPr>
            <a:r>
              <a:rPr lang="en-US" dirty="0"/>
              <a:t>molecules for cells survival</a:t>
            </a: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0" name="TextBox 9">
            <a:extLst>
              <a:ext uri="{FF2B5EF4-FFF2-40B4-BE49-F238E27FC236}">
                <a16:creationId xmlns:a16="http://schemas.microsoft.com/office/drawing/2014/main" id="{F9787FFF-DD4E-4664-B5A1-992F78E59BFB}"/>
              </a:ext>
            </a:extLst>
          </p:cNvPr>
          <p:cNvSpPr txBox="1"/>
          <p:nvPr/>
        </p:nvSpPr>
        <p:spPr>
          <a:xfrm>
            <a:off x="2937548" y="8056635"/>
            <a:ext cx="748923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mn-lt"/>
                <a:ea typeface="+mn-ea"/>
                <a:cs typeface="+mn-cs"/>
                <a:sym typeface="Helvetica Light"/>
              </a:rPr>
              <a:t>Cells can survive and be functional!</a:t>
            </a:r>
          </a:p>
        </p:txBody>
      </p:sp>
      <p:cxnSp>
        <p:nvCxnSpPr>
          <p:cNvPr id="11" name="Straight Arrow Connector 10">
            <a:extLst>
              <a:ext uri="{FF2B5EF4-FFF2-40B4-BE49-F238E27FC236}">
                <a16:creationId xmlns:a16="http://schemas.microsoft.com/office/drawing/2014/main" id="{B613DD68-A7F2-4CB9-B0EC-16FE20333C5E}"/>
              </a:ext>
            </a:extLst>
          </p:cNvPr>
          <p:cNvCxnSpPr>
            <a:cxnSpLocks/>
          </p:cNvCxnSpPr>
          <p:nvPr/>
        </p:nvCxnSpPr>
        <p:spPr>
          <a:xfrm>
            <a:off x="6682163" y="7452897"/>
            <a:ext cx="0" cy="643353"/>
          </a:xfrm>
          <a:prstGeom prst="straightConnector1">
            <a:avLst/>
          </a:prstGeom>
          <a:noFill/>
          <a:ln w="2540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2" name="TextBox 11">
            <a:extLst>
              <a:ext uri="{FF2B5EF4-FFF2-40B4-BE49-F238E27FC236}">
                <a16:creationId xmlns:a16="http://schemas.microsoft.com/office/drawing/2014/main" id="{DFE94DEC-2AD4-4848-B946-5EFF7DEB3027}"/>
              </a:ext>
            </a:extLst>
          </p:cNvPr>
          <p:cNvSpPr txBox="1"/>
          <p:nvPr/>
        </p:nvSpPr>
        <p:spPr>
          <a:xfrm>
            <a:off x="6405683" y="1750134"/>
            <a:ext cx="5671549"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mn-lt"/>
                <a:ea typeface="+mn-ea"/>
                <a:cs typeface="+mn-cs"/>
                <a:sym typeface="Helvetica Light"/>
              </a:rPr>
              <a:t>It´s not possible to </a:t>
            </a:r>
            <a:r>
              <a:rPr kumimoji="0" lang="en-US" sz="3600" b="0" i="0" u="none" strike="noStrike" cap="none" spc="0" normalizeH="0" baseline="0" dirty="0" err="1">
                <a:ln>
                  <a:noFill/>
                </a:ln>
                <a:solidFill>
                  <a:srgbClr val="000000"/>
                </a:solidFill>
                <a:effectLst/>
                <a:uFillTx/>
                <a:latin typeface="+mn-lt"/>
                <a:ea typeface="+mn-ea"/>
                <a:cs typeface="+mn-cs"/>
                <a:sym typeface="Helvetica Light"/>
              </a:rPr>
              <a:t>bioprint</a:t>
            </a:r>
            <a:r>
              <a:rPr kumimoji="0" lang="en-US" sz="3600" b="0" i="0" u="none" strike="noStrike" cap="none" spc="0" normalizeH="0" baseline="0" dirty="0">
                <a:ln>
                  <a:noFill/>
                </a:ln>
                <a:solidFill>
                  <a:srgbClr val="000000"/>
                </a:solidFill>
                <a:effectLst/>
                <a:uFillTx/>
                <a:latin typeface="+mn-lt"/>
                <a:ea typeface="+mn-ea"/>
                <a:cs typeface="+mn-cs"/>
                <a:sym typeface="Helvetica Light"/>
              </a:rPr>
              <a:t> an entire functional brain!</a:t>
            </a:r>
          </a:p>
        </p:txBody>
      </p:sp>
      <p:sp>
        <p:nvSpPr>
          <p:cNvPr id="13" name="Title 1">
            <a:extLst>
              <a:ext uri="{FF2B5EF4-FFF2-40B4-BE49-F238E27FC236}">
                <a16:creationId xmlns:a16="http://schemas.microsoft.com/office/drawing/2014/main" id="{AAEB4E10-2796-4BDC-AADD-3F417EE72396}"/>
              </a:ext>
            </a:extLst>
          </p:cNvPr>
          <p:cNvSpPr>
            <a:spLocks noGrp="1"/>
          </p:cNvSpPr>
          <p:nvPr>
            <p:ph type="title"/>
          </p:nvPr>
        </p:nvSpPr>
        <p:spPr>
          <a:xfrm>
            <a:off x="619649" y="472347"/>
            <a:ext cx="11430000" cy="1319815"/>
          </a:xfrm>
        </p:spPr>
        <p:txBody>
          <a:bodyPr>
            <a:normAutofit fontScale="90000"/>
          </a:bodyPr>
          <a:lstStyle/>
          <a:p>
            <a:r>
              <a:rPr lang="en-US" altLang="zh-CN" dirty="0"/>
              <a:t>3D bioprinting - Brain?</a:t>
            </a:r>
            <a:endParaRPr lang="zh-CN" altLang="en-US" dirty="0"/>
          </a:p>
        </p:txBody>
      </p:sp>
      <p:sp>
        <p:nvSpPr>
          <p:cNvPr id="14" name="TextBox 13">
            <a:extLst>
              <a:ext uri="{FF2B5EF4-FFF2-40B4-BE49-F238E27FC236}">
                <a16:creationId xmlns:a16="http://schemas.microsoft.com/office/drawing/2014/main" id="{5E048258-BDA8-48BD-9A24-3A65062A48F6}"/>
              </a:ext>
            </a:extLst>
          </p:cNvPr>
          <p:cNvSpPr txBox="1"/>
          <p:nvPr/>
        </p:nvSpPr>
        <p:spPr>
          <a:xfrm>
            <a:off x="161155" y="9019145"/>
            <a:ext cx="592749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Helvetica Light"/>
              </a:rPr>
              <a:t>Marta Ramos, Roberta </a:t>
            </a:r>
            <a:r>
              <a:rPr kumimoji="0" lang="en-US" sz="2000" b="0" i="0" u="none" strike="noStrike" cap="none" spc="0" normalizeH="0" baseline="0" dirty="0" err="1">
                <a:ln>
                  <a:noFill/>
                </a:ln>
                <a:solidFill>
                  <a:srgbClr val="000000"/>
                </a:solidFill>
                <a:effectLst/>
                <a:uFillTx/>
                <a:latin typeface="+mn-lt"/>
                <a:ea typeface="+mn-ea"/>
                <a:cs typeface="+mn-cs"/>
                <a:sym typeface="Helvetica Light"/>
              </a:rPr>
              <a:t>Battistella</a:t>
            </a:r>
            <a:r>
              <a:rPr kumimoji="0" lang="en-US" sz="2000" b="0" i="0" u="none" strike="noStrike" cap="none" spc="0" normalizeH="0" baseline="0" dirty="0">
                <a:ln>
                  <a:noFill/>
                </a:ln>
                <a:solidFill>
                  <a:srgbClr val="000000"/>
                </a:solidFill>
                <a:effectLst/>
                <a:uFillTx/>
                <a:latin typeface="+mn-lt"/>
                <a:ea typeface="+mn-ea"/>
                <a:cs typeface="+mn-cs"/>
                <a:sym typeface="Helvetica Light"/>
              </a:rPr>
              <a:t>, Nicholas Bechet</a:t>
            </a:r>
            <a:r>
              <a:rPr lang="en-US" sz="2000" dirty="0"/>
              <a:t>, Alba Garcia, </a:t>
            </a:r>
            <a:r>
              <a:rPr lang="en-US" sz="2000" dirty="0" err="1"/>
              <a:t>Kajsa</a:t>
            </a:r>
            <a:r>
              <a:rPr lang="en-US" sz="2000" dirty="0"/>
              <a:t> </a:t>
            </a:r>
            <a:r>
              <a:rPr lang="en-US" sz="2000" dirty="0" err="1"/>
              <a:t>Arkelius</a:t>
            </a:r>
            <a:r>
              <a:rPr lang="en-US" sz="2000" dirty="0"/>
              <a:t>, Alexander Lind</a:t>
            </a:r>
            <a:endParaRPr kumimoji="0" lang="en-US" sz="20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42002824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9CA98-A8DF-4F04-AD3A-9D03E226D97D}"/>
              </a:ext>
            </a:extLst>
          </p:cNvPr>
          <p:cNvSpPr>
            <a:spLocks noGrp="1"/>
          </p:cNvSpPr>
          <p:nvPr>
            <p:ph type="ctrTitle"/>
          </p:nvPr>
        </p:nvSpPr>
        <p:spPr>
          <a:xfrm>
            <a:off x="1025570" y="758867"/>
            <a:ext cx="11358032" cy="1082794"/>
          </a:xfrm>
        </p:spPr>
        <p:txBody>
          <a:bodyPr/>
          <a:lstStyle/>
          <a:p>
            <a:r>
              <a:rPr lang="en-US" dirty="0"/>
              <a:t>Great!!! 3D (bio)printing progressed</a:t>
            </a:r>
          </a:p>
        </p:txBody>
      </p:sp>
      <p:sp>
        <p:nvSpPr>
          <p:cNvPr id="3" name="Subtitle 2">
            <a:extLst>
              <a:ext uri="{FF2B5EF4-FFF2-40B4-BE49-F238E27FC236}">
                <a16:creationId xmlns:a16="http://schemas.microsoft.com/office/drawing/2014/main" id="{EE4CF1CC-6D86-4888-8348-4193BFF28B28}"/>
              </a:ext>
            </a:extLst>
          </p:cNvPr>
          <p:cNvSpPr>
            <a:spLocks noGrp="1"/>
          </p:cNvSpPr>
          <p:nvPr>
            <p:ph type="subTitle" idx="1"/>
          </p:nvPr>
        </p:nvSpPr>
        <p:spPr>
          <a:xfrm>
            <a:off x="3640997" y="1573810"/>
            <a:ext cx="6727236" cy="884108"/>
          </a:xfrm>
        </p:spPr>
        <p:txBody>
          <a:bodyPr/>
          <a:lstStyle/>
          <a:p>
            <a:pPr marL="0" indent="0">
              <a:buNone/>
            </a:pPr>
            <a:r>
              <a:rPr lang="en-US" dirty="0"/>
              <a:t>But how do we bring this to patients?</a:t>
            </a:r>
          </a:p>
        </p:txBody>
      </p:sp>
      <p:graphicFrame>
        <p:nvGraphicFramePr>
          <p:cNvPr id="8" name="Diagram 7">
            <a:extLst>
              <a:ext uri="{FF2B5EF4-FFF2-40B4-BE49-F238E27FC236}">
                <a16:creationId xmlns:a16="http://schemas.microsoft.com/office/drawing/2014/main" id="{17A994BC-026B-48AF-BBFF-05B8312CF8EE}"/>
              </a:ext>
            </a:extLst>
          </p:cNvPr>
          <p:cNvGraphicFramePr/>
          <p:nvPr>
            <p:extLst/>
          </p:nvPr>
        </p:nvGraphicFramePr>
        <p:xfrm>
          <a:off x="1381889" y="2943895"/>
          <a:ext cx="10296305" cy="4635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4" descr="Image result for heart">
            <a:extLst>
              <a:ext uri="{FF2B5EF4-FFF2-40B4-BE49-F238E27FC236}">
                <a16:creationId xmlns:a16="http://schemas.microsoft.com/office/drawing/2014/main" id="{FC2303BD-A660-4B96-8A1E-959F400CF8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331129">
            <a:off x="752606" y="3833561"/>
            <a:ext cx="2455947" cy="28557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age result for lung">
            <a:extLst>
              <a:ext uri="{FF2B5EF4-FFF2-40B4-BE49-F238E27FC236}">
                <a16:creationId xmlns:a16="http://schemas.microsoft.com/office/drawing/2014/main" id="{93F18E5C-0BB4-48F4-B9C9-ECFAA2B938E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7557" r="8959"/>
          <a:stretch/>
        </p:blipFill>
        <p:spPr bwMode="auto">
          <a:xfrm rot="968801">
            <a:off x="9428193" y="3868549"/>
            <a:ext cx="2673179" cy="2408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55718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275A5C7-6A51-4ED5-B3AE-2C10DC8D94A4}"/>
              </a:ext>
            </a:extLst>
          </p:cNvPr>
          <p:cNvGraphicFramePr/>
          <p:nvPr>
            <p:extLst/>
          </p:nvPr>
        </p:nvGraphicFramePr>
        <p:xfrm>
          <a:off x="553452" y="-232044"/>
          <a:ext cx="11859881" cy="7906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3" descr="A picture containing text&#10;&#10;Description automatically generated">
            <a:extLst>
              <a:ext uri="{FF2B5EF4-FFF2-40B4-BE49-F238E27FC236}">
                <a16:creationId xmlns:a16="http://schemas.microsoft.com/office/drawing/2014/main" id="{6B174952-E424-4B9D-9959-3601B7D076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1844" y="0"/>
            <a:ext cx="2446620" cy="260729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548EB3B5-D2A0-46B4-B52E-F44978C338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3185" y="5727622"/>
            <a:ext cx="1984495" cy="2225082"/>
          </a:xfrm>
          <a:prstGeom prst="rect">
            <a:avLst/>
          </a:prstGeom>
        </p:spPr>
      </p:pic>
      <p:pic>
        <p:nvPicPr>
          <p:cNvPr id="12" name="Picture 11" descr="A picture containing indoor, person&#10;&#10;Description automatically generated">
            <a:extLst>
              <a:ext uri="{FF2B5EF4-FFF2-40B4-BE49-F238E27FC236}">
                <a16:creationId xmlns:a16="http://schemas.microsoft.com/office/drawing/2014/main" id="{6F6EA077-F3A1-4859-A92C-79AC4AB15D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0328" y="6132622"/>
            <a:ext cx="3992948" cy="2644330"/>
          </a:xfrm>
          <a:prstGeom prst="rect">
            <a:avLst/>
          </a:prstGeom>
        </p:spPr>
      </p:pic>
      <p:pic>
        <p:nvPicPr>
          <p:cNvPr id="1026" name="Picture 2" descr="http://3.bp.blogspot.com/-4PDw_EFsuO8/TyhoOdvi9bI/AAAAAAAAATQ/E8IsxJuQZn4/s1600/RATS.JPG">
            <a:extLst>
              <a:ext uri="{FF2B5EF4-FFF2-40B4-BE49-F238E27FC236}">
                <a16:creationId xmlns:a16="http://schemas.microsoft.com/office/drawing/2014/main" id="{B554394E-3F36-4CBE-A087-D1095CCDC50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18209" y="122075"/>
            <a:ext cx="3663675" cy="2363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122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79317A98-6841-4CD3-83D1-C7F9F732A416}"/>
                                            </p:graphicEl>
                                          </p:spTgt>
                                        </p:tgtEl>
                                        <p:attrNameLst>
                                          <p:attrName>style.visibility</p:attrName>
                                        </p:attrNameLst>
                                      </p:cBhvr>
                                      <p:to>
                                        <p:strVal val="visible"/>
                                      </p:to>
                                    </p:set>
                                    <p:animEffect transition="in" filter="fade">
                                      <p:cBhvr>
                                        <p:cTn id="7" dur="500"/>
                                        <p:tgtEl>
                                          <p:spTgt spid="5">
                                            <p:graphicEl>
                                              <a:dgm id="{79317A98-6841-4CD3-83D1-C7F9F732A416}"/>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BABBE2CF-073B-40E2-9FA3-0A08DAEBC231}"/>
                                            </p:graphicEl>
                                          </p:spTgt>
                                        </p:tgtEl>
                                        <p:attrNameLst>
                                          <p:attrName>style.visibility</p:attrName>
                                        </p:attrNameLst>
                                      </p:cBhvr>
                                      <p:to>
                                        <p:strVal val="visible"/>
                                      </p:to>
                                    </p:set>
                                    <p:animEffect transition="in" filter="fade">
                                      <p:cBhvr>
                                        <p:cTn id="10" dur="500"/>
                                        <p:tgtEl>
                                          <p:spTgt spid="5">
                                            <p:graphicEl>
                                              <a:dgm id="{BABBE2CF-073B-40E2-9FA3-0A08DAEBC231}"/>
                                            </p:graphic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graphicEl>
                                              <a:dgm id="{DA4B5A03-6FE4-42F6-88B9-632B550626C4}"/>
                                            </p:graphicEl>
                                          </p:spTgt>
                                        </p:tgtEl>
                                        <p:attrNameLst>
                                          <p:attrName>style.visibility</p:attrName>
                                        </p:attrNameLst>
                                      </p:cBhvr>
                                      <p:to>
                                        <p:strVal val="visible"/>
                                      </p:to>
                                    </p:set>
                                    <p:animEffect transition="in" filter="fade">
                                      <p:cBhvr>
                                        <p:cTn id="18" dur="500"/>
                                        <p:tgtEl>
                                          <p:spTgt spid="5">
                                            <p:graphicEl>
                                              <a:dgm id="{DA4B5A03-6FE4-42F6-88B9-632B550626C4}"/>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graphicEl>
                                              <a:dgm id="{04077AC1-6937-477D-B902-5A42F5901D0B}"/>
                                            </p:graphicEl>
                                          </p:spTgt>
                                        </p:tgtEl>
                                        <p:attrNameLst>
                                          <p:attrName>style.visibility</p:attrName>
                                        </p:attrNameLst>
                                      </p:cBhvr>
                                      <p:to>
                                        <p:strVal val="visible"/>
                                      </p:to>
                                    </p:set>
                                    <p:animEffect transition="in" filter="fade">
                                      <p:cBhvr>
                                        <p:cTn id="21" dur="500"/>
                                        <p:tgtEl>
                                          <p:spTgt spid="5">
                                            <p:graphicEl>
                                              <a:dgm id="{04077AC1-6937-477D-B902-5A42F5901D0B}"/>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graphicEl>
                                              <a:dgm id="{C449F6C7-3054-4D1A-B702-483D03E54170}"/>
                                            </p:graphicEl>
                                          </p:spTgt>
                                        </p:tgtEl>
                                        <p:attrNameLst>
                                          <p:attrName>style.visibility</p:attrName>
                                        </p:attrNameLst>
                                      </p:cBhvr>
                                      <p:to>
                                        <p:strVal val="visible"/>
                                      </p:to>
                                    </p:set>
                                    <p:animEffect transition="in" filter="fade">
                                      <p:cBhvr>
                                        <p:cTn id="26" dur="500"/>
                                        <p:tgtEl>
                                          <p:spTgt spid="5">
                                            <p:graphicEl>
                                              <a:dgm id="{C449F6C7-3054-4D1A-B702-483D03E54170}"/>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graphicEl>
                                              <a:dgm id="{AF49C795-8B39-4BCF-A1C6-96A802AB3078}"/>
                                            </p:graphicEl>
                                          </p:spTgt>
                                        </p:tgtEl>
                                        <p:attrNameLst>
                                          <p:attrName>style.visibility</p:attrName>
                                        </p:attrNameLst>
                                      </p:cBhvr>
                                      <p:to>
                                        <p:strVal val="visible"/>
                                      </p:to>
                                    </p:set>
                                    <p:animEffect transition="in" filter="fade">
                                      <p:cBhvr>
                                        <p:cTn id="31" dur="500"/>
                                        <p:tgtEl>
                                          <p:spTgt spid="5">
                                            <p:graphicEl>
                                              <a:dgm id="{AF49C795-8B39-4BCF-A1C6-96A802AB3078}"/>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graphicEl>
                                              <a:dgm id="{5C896E8A-2282-4037-BB31-AFD3B1E9C1D6}"/>
                                            </p:graphicEl>
                                          </p:spTgt>
                                        </p:tgtEl>
                                        <p:attrNameLst>
                                          <p:attrName>style.visibility</p:attrName>
                                        </p:attrNameLst>
                                      </p:cBhvr>
                                      <p:to>
                                        <p:strVal val="visible"/>
                                      </p:to>
                                    </p:set>
                                    <p:animEffect transition="in" filter="fade">
                                      <p:cBhvr>
                                        <p:cTn id="34" dur="500"/>
                                        <p:tgtEl>
                                          <p:spTgt spid="5">
                                            <p:graphicEl>
                                              <a:dgm id="{5C896E8A-2282-4037-BB31-AFD3B1E9C1D6}"/>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graphicEl>
                                              <a:dgm id="{59937230-8B6D-4380-8F74-BFA8A0C9B447}"/>
                                            </p:graphicEl>
                                          </p:spTgt>
                                        </p:tgtEl>
                                        <p:attrNameLst>
                                          <p:attrName>style.visibility</p:attrName>
                                        </p:attrNameLst>
                                      </p:cBhvr>
                                      <p:to>
                                        <p:strVal val="visible"/>
                                      </p:to>
                                    </p:set>
                                    <p:animEffect transition="in" filter="fade">
                                      <p:cBhvr>
                                        <p:cTn id="39" dur="500"/>
                                        <p:tgtEl>
                                          <p:spTgt spid="5">
                                            <p:graphicEl>
                                              <a:dgm id="{59937230-8B6D-4380-8F74-BFA8A0C9B447}"/>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graphicEl>
                                              <a:dgm id="{C26F82E6-0938-4588-A2F1-435EC89161DF}"/>
                                            </p:graphicEl>
                                          </p:spTgt>
                                        </p:tgtEl>
                                        <p:attrNameLst>
                                          <p:attrName>style.visibility</p:attrName>
                                        </p:attrNameLst>
                                      </p:cBhvr>
                                      <p:to>
                                        <p:strVal val="visible"/>
                                      </p:to>
                                    </p:set>
                                    <p:animEffect transition="in" filter="fade">
                                      <p:cBhvr>
                                        <p:cTn id="44" dur="500"/>
                                        <p:tgtEl>
                                          <p:spTgt spid="5">
                                            <p:graphicEl>
                                              <a:dgm id="{C26F82E6-0938-4588-A2F1-435EC89161DF}"/>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graphicEl>
                                              <a:dgm id="{5CC5B52D-B27A-4E25-8A90-5BCBFC44723F}"/>
                                            </p:graphicEl>
                                          </p:spTgt>
                                        </p:tgtEl>
                                        <p:attrNameLst>
                                          <p:attrName>style.visibility</p:attrName>
                                        </p:attrNameLst>
                                      </p:cBhvr>
                                      <p:to>
                                        <p:strVal val="visible"/>
                                      </p:to>
                                    </p:set>
                                    <p:animEffect transition="in" filter="fade">
                                      <p:cBhvr>
                                        <p:cTn id="47" dur="500"/>
                                        <p:tgtEl>
                                          <p:spTgt spid="5">
                                            <p:graphicEl>
                                              <a:dgm id="{5CC5B52D-B27A-4E25-8A90-5BCBFC44723F}"/>
                                            </p:graphic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026"/>
                                        </p:tgtEl>
                                        <p:attrNameLst>
                                          <p:attrName>style.visibility</p:attrName>
                                        </p:attrNameLst>
                                      </p:cBhvr>
                                      <p:to>
                                        <p:strVal val="visible"/>
                                      </p:to>
                                    </p:set>
                                    <p:animEffect transition="in" filter="fade">
                                      <p:cBhvr>
                                        <p:cTn id="50" dur="500"/>
                                        <p:tgtEl>
                                          <p:spTgt spid="1026"/>
                                        </p:tgtEl>
                                      </p:cBhvr>
                                    </p:animEffect>
                                  </p:childTnLst>
                                </p:cTn>
                              </p:par>
                              <p:par>
                                <p:cTn id="51" presetID="9" presetClass="emph" presetSubtype="0" grpId="1" nodeType="withEffect">
                                  <p:stCondLst>
                                    <p:cond delay="0"/>
                                  </p:stCondLst>
                                  <p:childTnLst>
                                    <p:set>
                                      <p:cBhvr>
                                        <p:cTn id="52" dur="indefinite"/>
                                        <p:tgtEl>
                                          <p:spTgt spid="5">
                                            <p:graphicEl>
                                              <a:dgm id="{79317A98-6841-4CD3-83D1-C7F9F732A416}"/>
                                            </p:graphicEl>
                                          </p:spTgt>
                                        </p:tgtEl>
                                        <p:attrNameLst>
                                          <p:attrName>style.opacity</p:attrName>
                                        </p:attrNameLst>
                                      </p:cBhvr>
                                      <p:to>
                                        <p:strVal val="0.5"/>
                                      </p:to>
                                    </p:set>
                                    <p:animEffect filter="image" prLst="opacity: 0.5">
                                      <p:cBhvr rctx="IE">
                                        <p:cTn id="53" dur="indefinite"/>
                                        <p:tgtEl>
                                          <p:spTgt spid="5">
                                            <p:graphicEl>
                                              <a:dgm id="{79317A98-6841-4CD3-83D1-C7F9F732A416}"/>
                                            </p:graphicEl>
                                          </p:spTgt>
                                        </p:tgtEl>
                                      </p:cBhvr>
                                    </p:animEffect>
                                  </p:childTnLst>
                                </p:cTn>
                              </p:par>
                              <p:par>
                                <p:cTn id="54" presetID="9" presetClass="emph" presetSubtype="0" grpId="1" nodeType="withEffect">
                                  <p:stCondLst>
                                    <p:cond delay="0"/>
                                  </p:stCondLst>
                                  <p:childTnLst>
                                    <p:set>
                                      <p:cBhvr>
                                        <p:cTn id="55" dur="indefinite"/>
                                        <p:tgtEl>
                                          <p:spTgt spid="5">
                                            <p:graphicEl>
                                              <a:dgm id="{BABBE2CF-073B-40E2-9FA3-0A08DAEBC231}"/>
                                            </p:graphicEl>
                                          </p:spTgt>
                                        </p:tgtEl>
                                        <p:attrNameLst>
                                          <p:attrName>style.opacity</p:attrName>
                                        </p:attrNameLst>
                                      </p:cBhvr>
                                      <p:to>
                                        <p:strVal val="0.5"/>
                                      </p:to>
                                    </p:set>
                                    <p:animEffect filter="image" prLst="opacity: 0.5">
                                      <p:cBhvr rctx="IE">
                                        <p:cTn id="56" dur="indefinite"/>
                                        <p:tgtEl>
                                          <p:spTgt spid="5">
                                            <p:graphicEl>
                                              <a:dgm id="{BABBE2CF-073B-40E2-9FA3-0A08DAEBC231}"/>
                                            </p:graphicEl>
                                          </p:spTgt>
                                        </p:tgtEl>
                                      </p:cBhvr>
                                    </p:animEffect>
                                  </p:childTnLst>
                                </p:cTn>
                              </p:par>
                              <p:par>
                                <p:cTn id="57" presetID="9" presetClass="emph" presetSubtype="0" grpId="1" nodeType="withEffect">
                                  <p:stCondLst>
                                    <p:cond delay="0"/>
                                  </p:stCondLst>
                                  <p:childTnLst>
                                    <p:set>
                                      <p:cBhvr>
                                        <p:cTn id="58" dur="indefinite"/>
                                        <p:tgtEl>
                                          <p:spTgt spid="5">
                                            <p:graphicEl>
                                              <a:dgm id="{DA4B5A03-6FE4-42F6-88B9-632B550626C4}"/>
                                            </p:graphicEl>
                                          </p:spTgt>
                                        </p:tgtEl>
                                        <p:attrNameLst>
                                          <p:attrName>style.opacity</p:attrName>
                                        </p:attrNameLst>
                                      </p:cBhvr>
                                      <p:to>
                                        <p:strVal val="0.5"/>
                                      </p:to>
                                    </p:set>
                                    <p:animEffect filter="image" prLst="opacity: 0.5">
                                      <p:cBhvr rctx="IE">
                                        <p:cTn id="59" dur="indefinite"/>
                                        <p:tgtEl>
                                          <p:spTgt spid="5">
                                            <p:graphicEl>
                                              <a:dgm id="{DA4B5A03-6FE4-42F6-88B9-632B550626C4}"/>
                                            </p:graphicEl>
                                          </p:spTgt>
                                        </p:tgtEl>
                                      </p:cBhvr>
                                    </p:animEffect>
                                  </p:childTnLst>
                                </p:cTn>
                              </p:par>
                              <p:par>
                                <p:cTn id="60" presetID="9" presetClass="emph" presetSubtype="0" grpId="1" nodeType="withEffect">
                                  <p:stCondLst>
                                    <p:cond delay="0"/>
                                  </p:stCondLst>
                                  <p:childTnLst>
                                    <p:set>
                                      <p:cBhvr>
                                        <p:cTn id="61" dur="indefinite"/>
                                        <p:tgtEl>
                                          <p:spTgt spid="5">
                                            <p:graphicEl>
                                              <a:dgm id="{04077AC1-6937-477D-B902-5A42F5901D0B}"/>
                                            </p:graphicEl>
                                          </p:spTgt>
                                        </p:tgtEl>
                                        <p:attrNameLst>
                                          <p:attrName>style.opacity</p:attrName>
                                        </p:attrNameLst>
                                      </p:cBhvr>
                                      <p:to>
                                        <p:strVal val="0.5"/>
                                      </p:to>
                                    </p:set>
                                    <p:animEffect filter="image" prLst="opacity: 0.5">
                                      <p:cBhvr rctx="IE">
                                        <p:cTn id="62" dur="indefinite"/>
                                        <p:tgtEl>
                                          <p:spTgt spid="5">
                                            <p:graphicEl>
                                              <a:dgm id="{04077AC1-6937-477D-B902-5A42F5901D0B}"/>
                                            </p:graphicEl>
                                          </p:spTgt>
                                        </p:tgtEl>
                                      </p:cBhvr>
                                    </p:animEffect>
                                  </p:childTnLst>
                                </p:cTn>
                              </p:par>
                              <p:par>
                                <p:cTn id="63" presetID="9" presetClass="emph" presetSubtype="0" grpId="1" nodeType="withEffect">
                                  <p:stCondLst>
                                    <p:cond delay="0"/>
                                  </p:stCondLst>
                                  <p:childTnLst>
                                    <p:set>
                                      <p:cBhvr>
                                        <p:cTn id="64" dur="indefinite"/>
                                        <p:tgtEl>
                                          <p:spTgt spid="5">
                                            <p:graphicEl>
                                              <a:dgm id="{C449F6C7-3054-4D1A-B702-483D03E54170}"/>
                                            </p:graphicEl>
                                          </p:spTgt>
                                        </p:tgtEl>
                                        <p:attrNameLst>
                                          <p:attrName>style.opacity</p:attrName>
                                        </p:attrNameLst>
                                      </p:cBhvr>
                                      <p:to>
                                        <p:strVal val="0.5"/>
                                      </p:to>
                                    </p:set>
                                    <p:animEffect filter="image" prLst="opacity: 0.5">
                                      <p:cBhvr rctx="IE">
                                        <p:cTn id="65" dur="indefinite"/>
                                        <p:tgtEl>
                                          <p:spTgt spid="5">
                                            <p:graphicEl>
                                              <a:dgm id="{C449F6C7-3054-4D1A-B702-483D03E54170}"/>
                                            </p:graphicEl>
                                          </p:spTgt>
                                        </p:tgtEl>
                                      </p:cBhvr>
                                    </p:animEffect>
                                  </p:childTnLst>
                                </p:cTn>
                              </p:par>
                              <p:par>
                                <p:cTn id="66" presetID="9" presetClass="emph" presetSubtype="0" grpId="1" nodeType="withEffect">
                                  <p:stCondLst>
                                    <p:cond delay="0"/>
                                  </p:stCondLst>
                                  <p:childTnLst>
                                    <p:set>
                                      <p:cBhvr>
                                        <p:cTn id="67" dur="indefinite"/>
                                        <p:tgtEl>
                                          <p:spTgt spid="5">
                                            <p:graphicEl>
                                              <a:dgm id="{AF49C795-8B39-4BCF-A1C6-96A802AB3078}"/>
                                            </p:graphicEl>
                                          </p:spTgt>
                                        </p:tgtEl>
                                        <p:attrNameLst>
                                          <p:attrName>style.opacity</p:attrName>
                                        </p:attrNameLst>
                                      </p:cBhvr>
                                      <p:to>
                                        <p:strVal val="0.5"/>
                                      </p:to>
                                    </p:set>
                                    <p:animEffect filter="image" prLst="opacity: 0.5">
                                      <p:cBhvr rctx="IE">
                                        <p:cTn id="68" dur="indefinite"/>
                                        <p:tgtEl>
                                          <p:spTgt spid="5">
                                            <p:graphicEl>
                                              <a:dgm id="{AF49C795-8B39-4BCF-A1C6-96A802AB3078}"/>
                                            </p:graphicEl>
                                          </p:spTgt>
                                        </p:tgtEl>
                                      </p:cBhvr>
                                    </p:animEffect>
                                  </p:childTnLst>
                                </p:cTn>
                              </p:par>
                              <p:par>
                                <p:cTn id="69" presetID="9" presetClass="emph" presetSubtype="0" grpId="1" nodeType="withEffect">
                                  <p:stCondLst>
                                    <p:cond delay="0"/>
                                  </p:stCondLst>
                                  <p:childTnLst>
                                    <p:set>
                                      <p:cBhvr>
                                        <p:cTn id="70" dur="indefinite"/>
                                        <p:tgtEl>
                                          <p:spTgt spid="5">
                                            <p:graphicEl>
                                              <a:dgm id="{5C896E8A-2282-4037-BB31-AFD3B1E9C1D6}"/>
                                            </p:graphicEl>
                                          </p:spTgt>
                                        </p:tgtEl>
                                        <p:attrNameLst>
                                          <p:attrName>style.opacity</p:attrName>
                                        </p:attrNameLst>
                                      </p:cBhvr>
                                      <p:to>
                                        <p:strVal val="0.5"/>
                                      </p:to>
                                    </p:set>
                                    <p:animEffect filter="image" prLst="opacity: 0.5">
                                      <p:cBhvr rctx="IE">
                                        <p:cTn id="71" dur="indefinite"/>
                                        <p:tgtEl>
                                          <p:spTgt spid="5">
                                            <p:graphicEl>
                                              <a:dgm id="{5C896E8A-2282-4037-BB31-AFD3B1E9C1D6}"/>
                                            </p:graphicEl>
                                          </p:spTgt>
                                        </p:tgtEl>
                                      </p:cBhvr>
                                    </p:animEffect>
                                  </p:childTnLst>
                                </p:cTn>
                              </p:par>
                              <p:par>
                                <p:cTn id="72" presetID="9" presetClass="emph" presetSubtype="0" nodeType="withEffect">
                                  <p:stCondLst>
                                    <p:cond delay="0"/>
                                  </p:stCondLst>
                                  <p:childTnLst>
                                    <p:set>
                                      <p:cBhvr>
                                        <p:cTn id="73" dur="indefinite"/>
                                        <p:tgtEl>
                                          <p:spTgt spid="12"/>
                                        </p:tgtEl>
                                        <p:attrNameLst>
                                          <p:attrName>style.opacity</p:attrName>
                                        </p:attrNameLst>
                                      </p:cBhvr>
                                      <p:to>
                                        <p:strVal val="0.5"/>
                                      </p:to>
                                    </p:set>
                                    <p:animEffect filter="image" prLst="opacity: 0.5">
                                      <p:cBhvr rctx="IE">
                                        <p:cTn id="74" dur="indefinite"/>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5">
                                            <p:graphicEl>
                                              <a:dgm id="{F02514D6-A615-4EC6-85C4-D384AD086565}"/>
                                            </p:graphicEl>
                                          </p:spTgt>
                                        </p:tgtEl>
                                        <p:attrNameLst>
                                          <p:attrName>style.visibility</p:attrName>
                                        </p:attrNameLst>
                                      </p:cBhvr>
                                      <p:to>
                                        <p:strVal val="visible"/>
                                      </p:to>
                                    </p:set>
                                    <p:animEffect transition="in" filter="fade">
                                      <p:cBhvr>
                                        <p:cTn id="79" dur="500"/>
                                        <p:tgtEl>
                                          <p:spTgt spid="5">
                                            <p:graphicEl>
                                              <a:dgm id="{F02514D6-A615-4EC6-85C4-D384AD086565}"/>
                                            </p:graphic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
                                            <p:graphicEl>
                                              <a:dgm id="{77F701B3-2668-4DDC-BA8C-961564A6B716}"/>
                                            </p:graphicEl>
                                          </p:spTgt>
                                        </p:tgtEl>
                                        <p:attrNameLst>
                                          <p:attrName>style.visibility</p:attrName>
                                        </p:attrNameLst>
                                      </p:cBhvr>
                                      <p:to>
                                        <p:strVal val="visible"/>
                                      </p:to>
                                    </p:set>
                                    <p:animEffect transition="in" filter="fade">
                                      <p:cBhvr>
                                        <p:cTn id="82" dur="500"/>
                                        <p:tgtEl>
                                          <p:spTgt spid="5">
                                            <p:graphicEl>
                                              <a:dgm id="{77F701B3-2668-4DDC-BA8C-961564A6B716}"/>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
                                            <p:graphicEl>
                                              <a:dgm id="{95743F9B-41FD-43C3-A8C9-D93DCBABE115}"/>
                                            </p:graphicEl>
                                          </p:spTgt>
                                        </p:tgtEl>
                                        <p:attrNameLst>
                                          <p:attrName>style.visibility</p:attrName>
                                        </p:attrNameLst>
                                      </p:cBhvr>
                                      <p:to>
                                        <p:strVal val="visible"/>
                                      </p:to>
                                    </p:set>
                                    <p:animEffect transition="in" filter="fade">
                                      <p:cBhvr>
                                        <p:cTn id="87" dur="500"/>
                                        <p:tgtEl>
                                          <p:spTgt spid="5">
                                            <p:graphicEl>
                                              <a:dgm id="{95743F9B-41FD-43C3-A8C9-D93DCBABE115}"/>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
                                            <p:graphicEl>
                                              <a:dgm id="{CE8D85B3-BA17-45E7-9976-70FC33FB9320}"/>
                                            </p:graphicEl>
                                          </p:spTgt>
                                        </p:tgtEl>
                                        <p:attrNameLst>
                                          <p:attrName>style.visibility</p:attrName>
                                        </p:attrNameLst>
                                      </p:cBhvr>
                                      <p:to>
                                        <p:strVal val="visible"/>
                                      </p:to>
                                    </p:set>
                                    <p:animEffect transition="in" filter="fade">
                                      <p:cBhvr>
                                        <p:cTn id="92" dur="500"/>
                                        <p:tgtEl>
                                          <p:spTgt spid="5">
                                            <p:graphicEl>
                                              <a:dgm id="{CE8D85B3-BA17-45E7-9976-70FC33FB9320}"/>
                                            </p:graphic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5">
                                            <p:graphicEl>
                                              <a:dgm id="{C52808B2-528B-40A5-9AB0-60FD92AAF507}"/>
                                            </p:graphicEl>
                                          </p:spTgt>
                                        </p:tgtEl>
                                        <p:attrNameLst>
                                          <p:attrName>style.visibility</p:attrName>
                                        </p:attrNameLst>
                                      </p:cBhvr>
                                      <p:to>
                                        <p:strVal val="visible"/>
                                      </p:to>
                                    </p:set>
                                    <p:animEffect transition="in" filter="fade">
                                      <p:cBhvr>
                                        <p:cTn id="95" dur="500"/>
                                        <p:tgtEl>
                                          <p:spTgt spid="5">
                                            <p:graphicEl>
                                              <a:dgm id="{C52808B2-528B-40A5-9AB0-60FD92AAF507}"/>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5">
                                            <p:graphicEl>
                                              <a:dgm id="{B81F6167-1992-441E-BF2C-D81BE97651D7}"/>
                                            </p:graphicEl>
                                          </p:spTgt>
                                        </p:tgtEl>
                                        <p:attrNameLst>
                                          <p:attrName>style.visibility</p:attrName>
                                        </p:attrNameLst>
                                      </p:cBhvr>
                                      <p:to>
                                        <p:strVal val="visible"/>
                                      </p:to>
                                    </p:set>
                                    <p:animEffect transition="in" filter="fade">
                                      <p:cBhvr>
                                        <p:cTn id="100" dur="500"/>
                                        <p:tgtEl>
                                          <p:spTgt spid="5">
                                            <p:graphicEl>
                                              <a:dgm id="{B81F6167-1992-441E-BF2C-D81BE97651D7}"/>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5">
                                            <p:graphicEl>
                                              <a:dgm id="{032DBA42-B08F-4CFB-A120-62875BDD8F52}"/>
                                            </p:graphicEl>
                                          </p:spTgt>
                                        </p:tgtEl>
                                        <p:attrNameLst>
                                          <p:attrName>style.visibility</p:attrName>
                                        </p:attrNameLst>
                                      </p:cBhvr>
                                      <p:to>
                                        <p:strVal val="visible"/>
                                      </p:to>
                                    </p:set>
                                    <p:animEffect transition="in" filter="fade">
                                      <p:cBhvr>
                                        <p:cTn id="105" dur="500"/>
                                        <p:tgtEl>
                                          <p:spTgt spid="5">
                                            <p:graphicEl>
                                              <a:dgm id="{032DBA42-B08F-4CFB-A120-62875BDD8F52}"/>
                                            </p:graphicEl>
                                          </p:spTgt>
                                        </p:tgtEl>
                                      </p:cBhvr>
                                    </p:animEffect>
                                  </p:childTnLst>
                                </p:cTn>
                              </p:par>
                              <p:par>
                                <p:cTn id="106" presetID="9" presetClass="emph" presetSubtype="0" grpId="1" nodeType="withEffect">
                                  <p:stCondLst>
                                    <p:cond delay="0"/>
                                  </p:stCondLst>
                                  <p:childTnLst>
                                    <p:set>
                                      <p:cBhvr>
                                        <p:cTn id="107" dur="indefinite"/>
                                        <p:tgtEl>
                                          <p:spTgt spid="5">
                                            <p:graphicEl>
                                              <a:dgm id="{59937230-8B6D-4380-8F74-BFA8A0C9B447}"/>
                                            </p:graphicEl>
                                          </p:spTgt>
                                        </p:tgtEl>
                                        <p:attrNameLst>
                                          <p:attrName>style.opacity</p:attrName>
                                        </p:attrNameLst>
                                      </p:cBhvr>
                                      <p:to>
                                        <p:strVal val="0.5"/>
                                      </p:to>
                                    </p:set>
                                    <p:animEffect filter="image" prLst="opacity: 0.5">
                                      <p:cBhvr rctx="IE">
                                        <p:cTn id="108" dur="indefinite"/>
                                        <p:tgtEl>
                                          <p:spTgt spid="5">
                                            <p:graphicEl>
                                              <a:dgm id="{59937230-8B6D-4380-8F74-BFA8A0C9B447}"/>
                                            </p:graphicEl>
                                          </p:spTgt>
                                        </p:tgtEl>
                                      </p:cBhvr>
                                    </p:animEffect>
                                  </p:childTnLst>
                                </p:cTn>
                              </p:par>
                              <p:par>
                                <p:cTn id="109" presetID="9" presetClass="emph" presetSubtype="0" grpId="1" nodeType="withEffect">
                                  <p:stCondLst>
                                    <p:cond delay="0"/>
                                  </p:stCondLst>
                                  <p:childTnLst>
                                    <p:set>
                                      <p:cBhvr>
                                        <p:cTn id="110" dur="indefinite"/>
                                        <p:tgtEl>
                                          <p:spTgt spid="5">
                                            <p:graphicEl>
                                              <a:dgm id="{C26F82E6-0938-4588-A2F1-435EC89161DF}"/>
                                            </p:graphicEl>
                                          </p:spTgt>
                                        </p:tgtEl>
                                        <p:attrNameLst>
                                          <p:attrName>style.opacity</p:attrName>
                                        </p:attrNameLst>
                                      </p:cBhvr>
                                      <p:to>
                                        <p:strVal val="0.5"/>
                                      </p:to>
                                    </p:set>
                                    <p:animEffect filter="image" prLst="opacity: 0.5">
                                      <p:cBhvr rctx="IE">
                                        <p:cTn id="111" dur="indefinite"/>
                                        <p:tgtEl>
                                          <p:spTgt spid="5">
                                            <p:graphicEl>
                                              <a:dgm id="{C26F82E6-0938-4588-A2F1-435EC89161DF}"/>
                                            </p:graphicEl>
                                          </p:spTgt>
                                        </p:tgtEl>
                                      </p:cBhvr>
                                    </p:animEffect>
                                  </p:childTnLst>
                                </p:cTn>
                              </p:par>
                              <p:par>
                                <p:cTn id="112" presetID="9" presetClass="emph" presetSubtype="0" grpId="1" nodeType="withEffect">
                                  <p:stCondLst>
                                    <p:cond delay="0"/>
                                  </p:stCondLst>
                                  <p:childTnLst>
                                    <p:set>
                                      <p:cBhvr>
                                        <p:cTn id="113" dur="indefinite"/>
                                        <p:tgtEl>
                                          <p:spTgt spid="5">
                                            <p:graphicEl>
                                              <a:dgm id="{5CC5B52D-B27A-4E25-8A90-5BCBFC44723F}"/>
                                            </p:graphicEl>
                                          </p:spTgt>
                                        </p:tgtEl>
                                        <p:attrNameLst>
                                          <p:attrName>style.opacity</p:attrName>
                                        </p:attrNameLst>
                                      </p:cBhvr>
                                      <p:to>
                                        <p:strVal val="0.5"/>
                                      </p:to>
                                    </p:set>
                                    <p:animEffect filter="image" prLst="opacity: 0.5">
                                      <p:cBhvr rctx="IE">
                                        <p:cTn id="114" dur="indefinite"/>
                                        <p:tgtEl>
                                          <p:spTgt spid="5">
                                            <p:graphicEl>
                                              <a:dgm id="{5CC5B52D-B27A-4E25-8A90-5BCBFC44723F}"/>
                                            </p:graphicEl>
                                          </p:spTgt>
                                        </p:tgtEl>
                                      </p:cBhvr>
                                    </p:animEffect>
                                  </p:childTnLst>
                                </p:cTn>
                              </p:par>
                              <p:par>
                                <p:cTn id="115" presetID="9" presetClass="emph" presetSubtype="0" grpId="1" nodeType="withEffect">
                                  <p:stCondLst>
                                    <p:cond delay="0"/>
                                  </p:stCondLst>
                                  <p:childTnLst>
                                    <p:set>
                                      <p:cBhvr>
                                        <p:cTn id="116" dur="indefinite"/>
                                        <p:tgtEl>
                                          <p:spTgt spid="5">
                                            <p:graphicEl>
                                              <a:dgm id="{F02514D6-A615-4EC6-85C4-D384AD086565}"/>
                                            </p:graphicEl>
                                          </p:spTgt>
                                        </p:tgtEl>
                                        <p:attrNameLst>
                                          <p:attrName>style.opacity</p:attrName>
                                        </p:attrNameLst>
                                      </p:cBhvr>
                                      <p:to>
                                        <p:strVal val="0.5"/>
                                      </p:to>
                                    </p:set>
                                    <p:animEffect filter="image" prLst="opacity: 0.5">
                                      <p:cBhvr rctx="IE">
                                        <p:cTn id="117" dur="indefinite"/>
                                        <p:tgtEl>
                                          <p:spTgt spid="5">
                                            <p:graphicEl>
                                              <a:dgm id="{F02514D6-A615-4EC6-85C4-D384AD086565}"/>
                                            </p:graphicEl>
                                          </p:spTgt>
                                        </p:tgtEl>
                                      </p:cBhvr>
                                    </p:animEffect>
                                  </p:childTnLst>
                                </p:cTn>
                              </p:par>
                              <p:par>
                                <p:cTn id="118" presetID="9" presetClass="emph" presetSubtype="0" grpId="1" nodeType="withEffect">
                                  <p:stCondLst>
                                    <p:cond delay="0"/>
                                  </p:stCondLst>
                                  <p:childTnLst>
                                    <p:set>
                                      <p:cBhvr>
                                        <p:cTn id="119" dur="indefinite"/>
                                        <p:tgtEl>
                                          <p:spTgt spid="5">
                                            <p:graphicEl>
                                              <a:dgm id="{77F701B3-2668-4DDC-BA8C-961564A6B716}"/>
                                            </p:graphicEl>
                                          </p:spTgt>
                                        </p:tgtEl>
                                        <p:attrNameLst>
                                          <p:attrName>style.opacity</p:attrName>
                                        </p:attrNameLst>
                                      </p:cBhvr>
                                      <p:to>
                                        <p:strVal val="0.5"/>
                                      </p:to>
                                    </p:set>
                                    <p:animEffect filter="image" prLst="opacity: 0.5">
                                      <p:cBhvr rctx="IE">
                                        <p:cTn id="120" dur="indefinite"/>
                                        <p:tgtEl>
                                          <p:spTgt spid="5">
                                            <p:graphicEl>
                                              <a:dgm id="{77F701B3-2668-4DDC-BA8C-961564A6B716}"/>
                                            </p:graphicEl>
                                          </p:spTgt>
                                        </p:tgtEl>
                                      </p:cBhvr>
                                    </p:animEffect>
                                  </p:childTnLst>
                                </p:cTn>
                              </p:par>
                              <p:par>
                                <p:cTn id="121" presetID="9" presetClass="emph" presetSubtype="0" grpId="1" nodeType="withEffect">
                                  <p:stCondLst>
                                    <p:cond delay="0"/>
                                  </p:stCondLst>
                                  <p:childTnLst>
                                    <p:set>
                                      <p:cBhvr>
                                        <p:cTn id="122" dur="indefinite"/>
                                        <p:tgtEl>
                                          <p:spTgt spid="5">
                                            <p:graphicEl>
                                              <a:dgm id="{95743F9B-41FD-43C3-A8C9-D93DCBABE115}"/>
                                            </p:graphicEl>
                                          </p:spTgt>
                                        </p:tgtEl>
                                        <p:attrNameLst>
                                          <p:attrName>style.opacity</p:attrName>
                                        </p:attrNameLst>
                                      </p:cBhvr>
                                      <p:to>
                                        <p:strVal val="0.5"/>
                                      </p:to>
                                    </p:set>
                                    <p:animEffect filter="image" prLst="opacity: 0.5">
                                      <p:cBhvr rctx="IE">
                                        <p:cTn id="123" dur="indefinite"/>
                                        <p:tgtEl>
                                          <p:spTgt spid="5">
                                            <p:graphicEl>
                                              <a:dgm id="{95743F9B-41FD-43C3-A8C9-D93DCBABE115}"/>
                                            </p:graphicEl>
                                          </p:spTgt>
                                        </p:tgtEl>
                                      </p:cBhvr>
                                    </p:animEffect>
                                  </p:childTnLst>
                                </p:cTn>
                              </p:par>
                              <p:par>
                                <p:cTn id="124" presetID="9" presetClass="emph" presetSubtype="0" grpId="1" nodeType="withEffect">
                                  <p:stCondLst>
                                    <p:cond delay="0"/>
                                  </p:stCondLst>
                                  <p:childTnLst>
                                    <p:set>
                                      <p:cBhvr>
                                        <p:cTn id="125" dur="indefinite"/>
                                        <p:tgtEl>
                                          <p:spTgt spid="5">
                                            <p:graphicEl>
                                              <a:dgm id="{CE8D85B3-BA17-45E7-9976-70FC33FB9320}"/>
                                            </p:graphicEl>
                                          </p:spTgt>
                                        </p:tgtEl>
                                        <p:attrNameLst>
                                          <p:attrName>style.opacity</p:attrName>
                                        </p:attrNameLst>
                                      </p:cBhvr>
                                      <p:to>
                                        <p:strVal val="0.5"/>
                                      </p:to>
                                    </p:set>
                                    <p:animEffect filter="image" prLst="opacity: 0.5">
                                      <p:cBhvr rctx="IE">
                                        <p:cTn id="126" dur="indefinite"/>
                                        <p:tgtEl>
                                          <p:spTgt spid="5">
                                            <p:graphicEl>
                                              <a:dgm id="{CE8D85B3-BA17-45E7-9976-70FC33FB9320}"/>
                                            </p:graphicEl>
                                          </p:spTgt>
                                        </p:tgtEl>
                                      </p:cBhvr>
                                    </p:animEffect>
                                  </p:childTnLst>
                                </p:cTn>
                              </p:par>
                              <p:par>
                                <p:cTn id="127" presetID="9" presetClass="emph" presetSubtype="0" nodeType="withEffect">
                                  <p:stCondLst>
                                    <p:cond delay="0"/>
                                  </p:stCondLst>
                                  <p:childTnLst>
                                    <p:set>
                                      <p:cBhvr>
                                        <p:cTn id="128" dur="indefinite"/>
                                        <p:tgtEl>
                                          <p:spTgt spid="1026"/>
                                        </p:tgtEl>
                                        <p:attrNameLst>
                                          <p:attrName>style.opacity</p:attrName>
                                        </p:attrNameLst>
                                      </p:cBhvr>
                                      <p:to>
                                        <p:strVal val="0.5"/>
                                      </p:to>
                                    </p:set>
                                    <p:animEffect filter="image" prLst="opacity: 0.5">
                                      <p:cBhvr rctx="IE">
                                        <p:cTn id="129" dur="indefinite"/>
                                        <p:tgtEl>
                                          <p:spTgt spid="1026"/>
                                        </p:tgtEl>
                                      </p:cBhvr>
                                    </p:animEffect>
                                  </p:childTnLst>
                                </p:cTn>
                              </p:par>
                              <p:par>
                                <p:cTn id="130" presetID="9" presetClass="emph" presetSubtype="0" grpId="1" nodeType="withEffect">
                                  <p:stCondLst>
                                    <p:cond delay="0"/>
                                  </p:stCondLst>
                                  <p:childTnLst>
                                    <p:set>
                                      <p:cBhvr>
                                        <p:cTn id="131" dur="indefinite"/>
                                        <p:tgtEl>
                                          <p:spTgt spid="5">
                                            <p:graphicEl>
                                              <a:dgm id="{C52808B2-528B-40A5-9AB0-60FD92AAF507}"/>
                                            </p:graphicEl>
                                          </p:spTgt>
                                        </p:tgtEl>
                                        <p:attrNameLst>
                                          <p:attrName>style.opacity</p:attrName>
                                        </p:attrNameLst>
                                      </p:cBhvr>
                                      <p:to>
                                        <p:strVal val="0.5"/>
                                      </p:to>
                                    </p:set>
                                    <p:animEffect filter="image" prLst="opacity: 0.5">
                                      <p:cBhvr rctx="IE">
                                        <p:cTn id="132" dur="indefinite"/>
                                        <p:tgtEl>
                                          <p:spTgt spid="5">
                                            <p:graphicEl>
                                              <a:dgm id="{C52808B2-528B-40A5-9AB0-60FD92AAF507}"/>
                                            </p:graphicEl>
                                          </p:spTgt>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5">
                                            <p:graphicEl>
                                              <a:dgm id="{00050DD2-E816-474B-A883-BF61FA8C8B10}"/>
                                            </p:graphicEl>
                                          </p:spTgt>
                                        </p:tgtEl>
                                        <p:attrNameLst>
                                          <p:attrName>style.visibility</p:attrName>
                                        </p:attrNameLst>
                                      </p:cBhvr>
                                      <p:to>
                                        <p:strVal val="visible"/>
                                      </p:to>
                                    </p:set>
                                    <p:animEffect transition="in" filter="fade">
                                      <p:cBhvr>
                                        <p:cTn id="135" dur="500"/>
                                        <p:tgtEl>
                                          <p:spTgt spid="5">
                                            <p:graphicEl>
                                              <a:dgm id="{00050DD2-E816-474B-A883-BF61FA8C8B10}"/>
                                            </p:graphicEl>
                                          </p:spTgt>
                                        </p:tgtEl>
                                      </p:cBhvr>
                                    </p:animEffect>
                                  </p:childTnLst>
                                </p:cTn>
                              </p:par>
                              <p:par>
                                <p:cTn id="136" presetID="10" presetClass="entr" presetSubtype="0" fill="hold" nodeType="withEffect">
                                  <p:stCondLst>
                                    <p:cond delay="0"/>
                                  </p:stCondLst>
                                  <p:childTnLst>
                                    <p:set>
                                      <p:cBhvr>
                                        <p:cTn id="137" dur="1" fill="hold">
                                          <p:stCondLst>
                                            <p:cond delay="0"/>
                                          </p:stCondLst>
                                        </p:cTn>
                                        <p:tgtEl>
                                          <p:spTgt spid="14"/>
                                        </p:tgtEl>
                                        <p:attrNameLst>
                                          <p:attrName>style.visibility</p:attrName>
                                        </p:attrNameLst>
                                      </p:cBhvr>
                                      <p:to>
                                        <p:strVal val="visible"/>
                                      </p:to>
                                    </p:set>
                                    <p:animEffect transition="in" filter="fade">
                                      <p:cBhvr>
                                        <p:cTn id="138" dur="500"/>
                                        <p:tgtEl>
                                          <p:spTgt spid="14"/>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5">
                                            <p:graphicEl>
                                              <a:dgm id="{7173107D-3BFA-4159-9E53-1BBF94EB5C75}"/>
                                            </p:graphicEl>
                                          </p:spTgt>
                                        </p:tgtEl>
                                        <p:attrNameLst>
                                          <p:attrName>style.visibility</p:attrName>
                                        </p:attrNameLst>
                                      </p:cBhvr>
                                      <p:to>
                                        <p:strVal val="visible"/>
                                      </p:to>
                                    </p:set>
                                    <p:animEffect transition="in" filter="fade">
                                      <p:cBhvr>
                                        <p:cTn id="143" dur="500"/>
                                        <p:tgtEl>
                                          <p:spTgt spid="5">
                                            <p:graphicEl>
                                              <a:dgm id="{7173107D-3BFA-4159-9E53-1BBF94EB5C75}"/>
                                            </p:graphicEl>
                                          </p:spTgt>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5">
                                            <p:graphicEl>
                                              <a:dgm id="{71514674-7B0B-4132-BE62-D4429B7CDE2C}"/>
                                            </p:graphicEl>
                                          </p:spTgt>
                                        </p:tgtEl>
                                        <p:attrNameLst>
                                          <p:attrName>style.visibility</p:attrName>
                                        </p:attrNameLst>
                                      </p:cBhvr>
                                      <p:to>
                                        <p:strVal val="visible"/>
                                      </p:to>
                                    </p:set>
                                    <p:animEffect transition="in" filter="fade">
                                      <p:cBhvr>
                                        <p:cTn id="146" dur="500"/>
                                        <p:tgtEl>
                                          <p:spTgt spid="5">
                                            <p:graphicEl>
                                              <a:dgm id="{71514674-7B0B-4132-BE62-D4429B7CDE2C}"/>
                                            </p:graphicEl>
                                          </p:spTgt>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5">
                                            <p:graphicEl>
                                              <a:dgm id="{3C990B68-130F-4462-9F61-9DCDDB8AA22D}"/>
                                            </p:graphicEl>
                                          </p:spTgt>
                                        </p:tgtEl>
                                        <p:attrNameLst>
                                          <p:attrName>style.visibility</p:attrName>
                                        </p:attrNameLst>
                                      </p:cBhvr>
                                      <p:to>
                                        <p:strVal val="visible"/>
                                      </p:to>
                                    </p:set>
                                    <p:animEffect transition="in" filter="fade">
                                      <p:cBhvr>
                                        <p:cTn id="151" dur="500"/>
                                        <p:tgtEl>
                                          <p:spTgt spid="5">
                                            <p:graphicEl>
                                              <a:dgm id="{3C990B68-130F-4462-9F61-9DCDDB8AA22D}"/>
                                            </p:graphicEl>
                                          </p:spTgt>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5">
                                            <p:graphicEl>
                                              <a:dgm id="{012FE5FF-9023-4819-B5C6-F464F9EAD472}"/>
                                            </p:graphicEl>
                                          </p:spTgt>
                                        </p:tgtEl>
                                        <p:attrNameLst>
                                          <p:attrName>style.visibility</p:attrName>
                                        </p:attrNameLst>
                                      </p:cBhvr>
                                      <p:to>
                                        <p:strVal val="visible"/>
                                      </p:to>
                                    </p:set>
                                    <p:animEffect transition="in" filter="fade">
                                      <p:cBhvr>
                                        <p:cTn id="156" dur="500"/>
                                        <p:tgtEl>
                                          <p:spTgt spid="5">
                                            <p:graphicEl>
                                              <a:dgm id="{012FE5FF-9023-4819-B5C6-F464F9EAD472}"/>
                                            </p:graphicEl>
                                          </p:spTgt>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5">
                                            <p:graphicEl>
                                              <a:dgm id="{AC227152-3CAC-45F8-AA6C-077A38550CCD}"/>
                                            </p:graphicEl>
                                          </p:spTgt>
                                        </p:tgtEl>
                                        <p:attrNameLst>
                                          <p:attrName>style.visibility</p:attrName>
                                        </p:attrNameLst>
                                      </p:cBhvr>
                                      <p:to>
                                        <p:strVal val="visible"/>
                                      </p:to>
                                    </p:set>
                                    <p:animEffect transition="in" filter="fade">
                                      <p:cBhvr>
                                        <p:cTn id="159" dur="500"/>
                                        <p:tgtEl>
                                          <p:spTgt spid="5">
                                            <p:graphicEl>
                                              <a:dgm id="{AC227152-3CAC-45F8-AA6C-077A38550CCD}"/>
                                            </p:graphicEl>
                                          </p:spTgt>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5">
                                            <p:graphicEl>
                                              <a:dgm id="{5810F5E3-0B28-479F-91B9-553DD2CE9528}"/>
                                            </p:graphicEl>
                                          </p:spTgt>
                                        </p:tgtEl>
                                        <p:attrNameLst>
                                          <p:attrName>style.visibility</p:attrName>
                                        </p:attrNameLst>
                                      </p:cBhvr>
                                      <p:to>
                                        <p:strVal val="visible"/>
                                      </p:to>
                                    </p:set>
                                    <p:animEffect transition="in" filter="fade">
                                      <p:cBhvr>
                                        <p:cTn id="164" dur="500"/>
                                        <p:tgtEl>
                                          <p:spTgt spid="5">
                                            <p:graphicEl>
                                              <a:dgm id="{5810F5E3-0B28-479F-91B9-553DD2CE9528}"/>
                                            </p:graphicEl>
                                          </p:spTgt>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5">
                                            <p:graphicEl>
                                              <a:dgm id="{A4F98E3C-724C-42B2-B056-1A2FDB643C56}"/>
                                            </p:graphicEl>
                                          </p:spTgt>
                                        </p:tgtEl>
                                        <p:attrNameLst>
                                          <p:attrName>style.visibility</p:attrName>
                                        </p:attrNameLst>
                                      </p:cBhvr>
                                      <p:to>
                                        <p:strVal val="visible"/>
                                      </p:to>
                                    </p:set>
                                    <p:animEffect transition="in" filter="fade">
                                      <p:cBhvr>
                                        <p:cTn id="169" dur="500"/>
                                        <p:tgtEl>
                                          <p:spTgt spid="5">
                                            <p:graphicEl>
                                              <a:dgm id="{A4F98E3C-724C-42B2-B056-1A2FDB643C56}"/>
                                            </p:graphicEl>
                                          </p:spTgt>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5">
                                            <p:graphicEl>
                                              <a:dgm id="{8E51D87E-2A2D-4A85-8FDC-23AEE0ACBDC7}"/>
                                            </p:graphicEl>
                                          </p:spTgt>
                                        </p:tgtEl>
                                        <p:attrNameLst>
                                          <p:attrName>style.visibility</p:attrName>
                                        </p:attrNameLst>
                                      </p:cBhvr>
                                      <p:to>
                                        <p:strVal val="visible"/>
                                      </p:to>
                                    </p:set>
                                    <p:animEffect transition="in" filter="fade">
                                      <p:cBhvr>
                                        <p:cTn id="172" dur="500"/>
                                        <p:tgtEl>
                                          <p:spTgt spid="5">
                                            <p:graphicEl>
                                              <a:dgm id="{8E51D87E-2A2D-4A85-8FDC-23AEE0ACBDC7}"/>
                                            </p:graphicEl>
                                          </p:spTgt>
                                        </p:tgtEl>
                                      </p:cBhvr>
                                    </p:animEffect>
                                  </p:childTnLst>
                                </p:cTn>
                              </p:par>
                              <p:par>
                                <p:cTn id="173" presetID="9" presetClass="emph" presetSubtype="0" grpId="1" nodeType="withEffect">
                                  <p:stCondLst>
                                    <p:cond delay="0"/>
                                  </p:stCondLst>
                                  <p:childTnLst>
                                    <p:set>
                                      <p:cBhvr>
                                        <p:cTn id="174" dur="indefinite"/>
                                        <p:tgtEl>
                                          <p:spTgt spid="5">
                                            <p:graphicEl>
                                              <a:dgm id="{B81F6167-1992-441E-BF2C-D81BE97651D7}"/>
                                            </p:graphicEl>
                                          </p:spTgt>
                                        </p:tgtEl>
                                        <p:attrNameLst>
                                          <p:attrName>style.opacity</p:attrName>
                                        </p:attrNameLst>
                                      </p:cBhvr>
                                      <p:to>
                                        <p:strVal val="0.5"/>
                                      </p:to>
                                    </p:set>
                                    <p:animEffect filter="image" prLst="opacity: 0.5">
                                      <p:cBhvr rctx="IE">
                                        <p:cTn id="175" dur="indefinite"/>
                                        <p:tgtEl>
                                          <p:spTgt spid="5">
                                            <p:graphicEl>
                                              <a:dgm id="{B81F6167-1992-441E-BF2C-D81BE97651D7}"/>
                                            </p:graphicEl>
                                          </p:spTgt>
                                        </p:tgtEl>
                                      </p:cBhvr>
                                    </p:animEffect>
                                  </p:childTnLst>
                                </p:cTn>
                              </p:par>
                              <p:par>
                                <p:cTn id="176" presetID="9" presetClass="emph" presetSubtype="0" grpId="1" nodeType="withEffect">
                                  <p:stCondLst>
                                    <p:cond delay="0"/>
                                  </p:stCondLst>
                                  <p:childTnLst>
                                    <p:set>
                                      <p:cBhvr>
                                        <p:cTn id="177" dur="indefinite"/>
                                        <p:tgtEl>
                                          <p:spTgt spid="5">
                                            <p:graphicEl>
                                              <a:dgm id="{032DBA42-B08F-4CFB-A120-62875BDD8F52}"/>
                                            </p:graphicEl>
                                          </p:spTgt>
                                        </p:tgtEl>
                                        <p:attrNameLst>
                                          <p:attrName>style.opacity</p:attrName>
                                        </p:attrNameLst>
                                      </p:cBhvr>
                                      <p:to>
                                        <p:strVal val="0.5"/>
                                      </p:to>
                                    </p:set>
                                    <p:animEffect filter="image" prLst="opacity: 0.5">
                                      <p:cBhvr rctx="IE">
                                        <p:cTn id="178" dur="indefinite"/>
                                        <p:tgtEl>
                                          <p:spTgt spid="5">
                                            <p:graphicEl>
                                              <a:dgm id="{032DBA42-B08F-4CFB-A120-62875BDD8F52}"/>
                                            </p:graphicEl>
                                          </p:spTgt>
                                        </p:tgtEl>
                                      </p:cBhvr>
                                    </p:animEffect>
                                  </p:childTnLst>
                                </p:cTn>
                              </p:par>
                              <p:par>
                                <p:cTn id="179" presetID="9" presetClass="emph" presetSubtype="0" grpId="1" nodeType="withEffect">
                                  <p:stCondLst>
                                    <p:cond delay="0"/>
                                  </p:stCondLst>
                                  <p:childTnLst>
                                    <p:set>
                                      <p:cBhvr>
                                        <p:cTn id="180" dur="indefinite"/>
                                        <p:tgtEl>
                                          <p:spTgt spid="5">
                                            <p:graphicEl>
                                              <a:dgm id="{00050DD2-E816-474B-A883-BF61FA8C8B10}"/>
                                            </p:graphicEl>
                                          </p:spTgt>
                                        </p:tgtEl>
                                        <p:attrNameLst>
                                          <p:attrName>style.opacity</p:attrName>
                                        </p:attrNameLst>
                                      </p:cBhvr>
                                      <p:to>
                                        <p:strVal val="0.5"/>
                                      </p:to>
                                    </p:set>
                                    <p:animEffect filter="image" prLst="opacity: 0.5">
                                      <p:cBhvr rctx="IE">
                                        <p:cTn id="181" dur="indefinite"/>
                                        <p:tgtEl>
                                          <p:spTgt spid="5">
                                            <p:graphicEl>
                                              <a:dgm id="{00050DD2-E816-474B-A883-BF61FA8C8B10}"/>
                                            </p:graphicEl>
                                          </p:spTgt>
                                        </p:tgtEl>
                                      </p:cBhvr>
                                    </p:animEffect>
                                  </p:childTnLst>
                                </p:cTn>
                              </p:par>
                              <p:par>
                                <p:cTn id="182" presetID="9" presetClass="emph" presetSubtype="0" grpId="1" nodeType="withEffect">
                                  <p:stCondLst>
                                    <p:cond delay="0"/>
                                  </p:stCondLst>
                                  <p:childTnLst>
                                    <p:set>
                                      <p:cBhvr>
                                        <p:cTn id="183" dur="indefinite"/>
                                        <p:tgtEl>
                                          <p:spTgt spid="5">
                                            <p:graphicEl>
                                              <a:dgm id="{7173107D-3BFA-4159-9E53-1BBF94EB5C75}"/>
                                            </p:graphicEl>
                                          </p:spTgt>
                                        </p:tgtEl>
                                        <p:attrNameLst>
                                          <p:attrName>style.opacity</p:attrName>
                                        </p:attrNameLst>
                                      </p:cBhvr>
                                      <p:to>
                                        <p:strVal val="0.5"/>
                                      </p:to>
                                    </p:set>
                                    <p:animEffect filter="image" prLst="opacity: 0.5">
                                      <p:cBhvr rctx="IE">
                                        <p:cTn id="184" dur="indefinite"/>
                                        <p:tgtEl>
                                          <p:spTgt spid="5">
                                            <p:graphicEl>
                                              <a:dgm id="{7173107D-3BFA-4159-9E53-1BBF94EB5C75}"/>
                                            </p:graphicEl>
                                          </p:spTgt>
                                        </p:tgtEl>
                                      </p:cBhvr>
                                    </p:animEffect>
                                  </p:childTnLst>
                                </p:cTn>
                              </p:par>
                              <p:par>
                                <p:cTn id="185" presetID="9" presetClass="emph" presetSubtype="0" grpId="1" nodeType="withEffect">
                                  <p:stCondLst>
                                    <p:cond delay="0"/>
                                  </p:stCondLst>
                                  <p:childTnLst>
                                    <p:set>
                                      <p:cBhvr>
                                        <p:cTn id="186" dur="indefinite"/>
                                        <p:tgtEl>
                                          <p:spTgt spid="5">
                                            <p:graphicEl>
                                              <a:dgm id="{71514674-7B0B-4132-BE62-D4429B7CDE2C}"/>
                                            </p:graphicEl>
                                          </p:spTgt>
                                        </p:tgtEl>
                                        <p:attrNameLst>
                                          <p:attrName>style.opacity</p:attrName>
                                        </p:attrNameLst>
                                      </p:cBhvr>
                                      <p:to>
                                        <p:strVal val="0.5"/>
                                      </p:to>
                                    </p:set>
                                    <p:animEffect filter="image" prLst="opacity: 0.5">
                                      <p:cBhvr rctx="IE">
                                        <p:cTn id="187" dur="indefinite"/>
                                        <p:tgtEl>
                                          <p:spTgt spid="5">
                                            <p:graphicEl>
                                              <a:dgm id="{71514674-7B0B-4132-BE62-D4429B7CDE2C}"/>
                                            </p:graphicEl>
                                          </p:spTgt>
                                        </p:tgtEl>
                                      </p:cBhvr>
                                    </p:animEffect>
                                  </p:childTnLst>
                                </p:cTn>
                              </p:par>
                              <p:par>
                                <p:cTn id="188" presetID="9" presetClass="emph" presetSubtype="0" grpId="1" nodeType="withEffect">
                                  <p:stCondLst>
                                    <p:cond delay="0"/>
                                  </p:stCondLst>
                                  <p:childTnLst>
                                    <p:set>
                                      <p:cBhvr>
                                        <p:cTn id="189" dur="indefinite"/>
                                        <p:tgtEl>
                                          <p:spTgt spid="5">
                                            <p:graphicEl>
                                              <a:dgm id="{3C990B68-130F-4462-9F61-9DCDDB8AA22D}"/>
                                            </p:graphicEl>
                                          </p:spTgt>
                                        </p:tgtEl>
                                        <p:attrNameLst>
                                          <p:attrName>style.opacity</p:attrName>
                                        </p:attrNameLst>
                                      </p:cBhvr>
                                      <p:to>
                                        <p:strVal val="0.5"/>
                                      </p:to>
                                    </p:set>
                                    <p:animEffect filter="image" prLst="opacity: 0.5">
                                      <p:cBhvr rctx="IE">
                                        <p:cTn id="190" dur="indefinite"/>
                                        <p:tgtEl>
                                          <p:spTgt spid="5">
                                            <p:graphicEl>
                                              <a:dgm id="{3C990B68-130F-4462-9F61-9DCDDB8AA22D}"/>
                                            </p:graphicEl>
                                          </p:spTgt>
                                        </p:tgtEl>
                                      </p:cBhvr>
                                    </p:animEffect>
                                  </p:childTnLst>
                                </p:cTn>
                              </p:par>
                              <p:par>
                                <p:cTn id="191" presetID="9" presetClass="emph" presetSubtype="0" grpId="1" nodeType="withEffect">
                                  <p:stCondLst>
                                    <p:cond delay="0"/>
                                  </p:stCondLst>
                                  <p:childTnLst>
                                    <p:set>
                                      <p:cBhvr>
                                        <p:cTn id="192" dur="indefinite"/>
                                        <p:tgtEl>
                                          <p:spTgt spid="5">
                                            <p:graphicEl>
                                              <a:dgm id="{012FE5FF-9023-4819-B5C6-F464F9EAD472}"/>
                                            </p:graphicEl>
                                          </p:spTgt>
                                        </p:tgtEl>
                                        <p:attrNameLst>
                                          <p:attrName>style.opacity</p:attrName>
                                        </p:attrNameLst>
                                      </p:cBhvr>
                                      <p:to>
                                        <p:strVal val="0.5"/>
                                      </p:to>
                                    </p:set>
                                    <p:animEffect filter="image" prLst="opacity: 0.5">
                                      <p:cBhvr rctx="IE">
                                        <p:cTn id="193" dur="indefinite"/>
                                        <p:tgtEl>
                                          <p:spTgt spid="5">
                                            <p:graphicEl>
                                              <a:dgm id="{012FE5FF-9023-4819-B5C6-F464F9EAD472}"/>
                                            </p:graphicEl>
                                          </p:spTgt>
                                        </p:tgtEl>
                                      </p:cBhvr>
                                    </p:animEffect>
                                  </p:childTnLst>
                                </p:cTn>
                              </p:par>
                              <p:par>
                                <p:cTn id="194" presetID="9" presetClass="emph" presetSubtype="0" nodeType="withEffect">
                                  <p:stCondLst>
                                    <p:cond delay="0"/>
                                  </p:stCondLst>
                                  <p:childTnLst>
                                    <p:set>
                                      <p:cBhvr>
                                        <p:cTn id="195" dur="indefinite"/>
                                        <p:tgtEl>
                                          <p:spTgt spid="14"/>
                                        </p:tgtEl>
                                        <p:attrNameLst>
                                          <p:attrName>style.opacity</p:attrName>
                                        </p:attrNameLst>
                                      </p:cBhvr>
                                      <p:to>
                                        <p:strVal val="0.5"/>
                                      </p:to>
                                    </p:set>
                                    <p:animEffect filter="image" prLst="opacity: 0.5">
                                      <p:cBhvr rctx="IE">
                                        <p:cTn id="196" dur="indefinite"/>
                                        <p:tgtEl>
                                          <p:spTgt spid="14"/>
                                        </p:tgtEl>
                                      </p:cBhvr>
                                    </p:animEffect>
                                  </p:childTnLst>
                                </p:cTn>
                              </p:par>
                              <p:par>
                                <p:cTn id="197" presetID="9" presetClass="emph" presetSubtype="0" grpId="1" nodeType="withEffect">
                                  <p:stCondLst>
                                    <p:cond delay="0"/>
                                  </p:stCondLst>
                                  <p:childTnLst>
                                    <p:set>
                                      <p:cBhvr>
                                        <p:cTn id="198" dur="indefinite"/>
                                        <p:tgtEl>
                                          <p:spTgt spid="5">
                                            <p:graphicEl>
                                              <a:dgm id="{AC227152-3CAC-45F8-AA6C-077A38550CCD}"/>
                                            </p:graphicEl>
                                          </p:spTgt>
                                        </p:tgtEl>
                                        <p:attrNameLst>
                                          <p:attrName>style.opacity</p:attrName>
                                        </p:attrNameLst>
                                      </p:cBhvr>
                                      <p:to>
                                        <p:strVal val="0.5"/>
                                      </p:to>
                                    </p:set>
                                    <p:animEffect filter="image" prLst="opacity: 0.5">
                                      <p:cBhvr rctx="IE">
                                        <p:cTn id="199" dur="indefinite"/>
                                        <p:tgtEl>
                                          <p:spTgt spid="5">
                                            <p:graphicEl>
                                              <a:dgm id="{AC227152-3CAC-45F8-AA6C-077A38550CCD}"/>
                                            </p:graphicEl>
                                          </p:spTgt>
                                        </p:tgtEl>
                                      </p:cBhvr>
                                    </p:animEffect>
                                  </p:childTnLst>
                                </p:cTn>
                              </p:par>
                            </p:childTnLst>
                          </p:cTn>
                        </p:par>
                      </p:childTnLst>
                    </p:cTn>
                  </p:par>
                  <p:par>
                    <p:cTn id="200" fill="hold">
                      <p:stCondLst>
                        <p:cond delay="indefinite"/>
                      </p:stCondLst>
                      <p:childTnLst>
                        <p:par>
                          <p:cTn id="201" fill="hold">
                            <p:stCondLst>
                              <p:cond delay="0"/>
                            </p:stCondLst>
                            <p:childTnLst>
                              <p:par>
                                <p:cTn id="202" presetID="10" presetClass="entr" presetSubtype="0" fill="hold" grpId="0" nodeType="clickEffect">
                                  <p:stCondLst>
                                    <p:cond delay="0"/>
                                  </p:stCondLst>
                                  <p:childTnLst>
                                    <p:set>
                                      <p:cBhvr>
                                        <p:cTn id="203" dur="1" fill="hold">
                                          <p:stCondLst>
                                            <p:cond delay="0"/>
                                          </p:stCondLst>
                                        </p:cTn>
                                        <p:tgtEl>
                                          <p:spTgt spid="5">
                                            <p:graphicEl>
                                              <a:dgm id="{60868BD7-A6D5-4B47-939B-5716A41795AE}"/>
                                            </p:graphicEl>
                                          </p:spTgt>
                                        </p:tgtEl>
                                        <p:attrNameLst>
                                          <p:attrName>style.visibility</p:attrName>
                                        </p:attrNameLst>
                                      </p:cBhvr>
                                      <p:to>
                                        <p:strVal val="visible"/>
                                      </p:to>
                                    </p:set>
                                    <p:animEffect transition="in" filter="fade">
                                      <p:cBhvr>
                                        <p:cTn id="204" dur="500"/>
                                        <p:tgtEl>
                                          <p:spTgt spid="5">
                                            <p:graphicEl>
                                              <a:dgm id="{60868BD7-A6D5-4B47-939B-5716A41795AE}"/>
                                            </p:graphicEl>
                                          </p:spTgt>
                                        </p:tgtEl>
                                      </p:cBhvr>
                                    </p:animEffect>
                                  </p:childTnLst>
                                </p:cTn>
                              </p:par>
                              <p:par>
                                <p:cTn id="205" presetID="10" presetClass="entr" presetSubtype="0" fill="hold" nodeType="withEffect">
                                  <p:stCondLst>
                                    <p:cond delay="0"/>
                                  </p:stCondLst>
                                  <p:childTnLst>
                                    <p:set>
                                      <p:cBhvr>
                                        <p:cTn id="206" dur="1" fill="hold">
                                          <p:stCondLst>
                                            <p:cond delay="0"/>
                                          </p:stCondLst>
                                        </p:cTn>
                                        <p:tgtEl>
                                          <p:spTgt spid="8"/>
                                        </p:tgtEl>
                                        <p:attrNameLst>
                                          <p:attrName>style.visibility</p:attrName>
                                        </p:attrNameLst>
                                      </p:cBhvr>
                                      <p:to>
                                        <p:strVal val="visible"/>
                                      </p:to>
                                    </p:set>
                                    <p:animEffect transition="in" filter="fade">
                                      <p:cBhvr>
                                        <p:cTn id="207" dur="500"/>
                                        <p:tgtEl>
                                          <p:spTgt spid="8"/>
                                        </p:tgtEl>
                                      </p:cBhvr>
                                    </p:animEffect>
                                  </p:childTnLst>
                                </p:cTn>
                              </p:par>
                              <p:par>
                                <p:cTn id="208" presetID="10" presetClass="entr" presetSubtype="0" fill="hold" grpId="0" nodeType="withEffect">
                                  <p:stCondLst>
                                    <p:cond delay="0"/>
                                  </p:stCondLst>
                                  <p:childTnLst>
                                    <p:set>
                                      <p:cBhvr>
                                        <p:cTn id="209" dur="1" fill="hold">
                                          <p:stCondLst>
                                            <p:cond delay="0"/>
                                          </p:stCondLst>
                                        </p:cTn>
                                        <p:tgtEl>
                                          <p:spTgt spid="5">
                                            <p:graphicEl>
                                              <a:dgm id="{D7C72212-9F87-411B-875A-944E1879E1AA}"/>
                                            </p:graphicEl>
                                          </p:spTgt>
                                        </p:tgtEl>
                                        <p:attrNameLst>
                                          <p:attrName>style.visibility</p:attrName>
                                        </p:attrNameLst>
                                      </p:cBhvr>
                                      <p:to>
                                        <p:strVal val="visible"/>
                                      </p:to>
                                    </p:set>
                                    <p:animEffect transition="in" filter="fade">
                                      <p:cBhvr>
                                        <p:cTn id="210" dur="500"/>
                                        <p:tgtEl>
                                          <p:spTgt spid="5">
                                            <p:graphicEl>
                                              <a:dgm id="{D7C72212-9F87-411B-875A-944E1879E1AA}"/>
                                            </p:graphicEl>
                                          </p:spTgt>
                                        </p:tgtEl>
                                      </p:cBhvr>
                                    </p:animEffect>
                                  </p:childTnLst>
                                </p:cTn>
                              </p:par>
                            </p:childTnLst>
                          </p:cTn>
                        </p:par>
                      </p:childTnLst>
                    </p:cTn>
                  </p:par>
                  <p:par>
                    <p:cTn id="211" fill="hold">
                      <p:stCondLst>
                        <p:cond delay="indefinite"/>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5">
                                            <p:graphicEl>
                                              <a:dgm id="{144B81D2-7F2D-48D0-A27F-AC7DE33B1B66}"/>
                                            </p:graphicEl>
                                          </p:spTgt>
                                        </p:tgtEl>
                                        <p:attrNameLst>
                                          <p:attrName>style.visibility</p:attrName>
                                        </p:attrNameLst>
                                      </p:cBhvr>
                                      <p:to>
                                        <p:strVal val="visible"/>
                                      </p:to>
                                    </p:set>
                                    <p:animEffect transition="in" filter="fade">
                                      <p:cBhvr>
                                        <p:cTn id="215" dur="500"/>
                                        <p:tgtEl>
                                          <p:spTgt spid="5">
                                            <p:graphicEl>
                                              <a:dgm id="{144B81D2-7F2D-48D0-A27F-AC7DE33B1B6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Graphic spid="5" grpId="1" uiExpand="1">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D3CA11E-7E6B-47DB-A050-3D10E419614A}"/>
              </a:ext>
            </a:extLst>
          </p:cNvPr>
          <p:cNvSpPr/>
          <p:nvPr/>
        </p:nvSpPr>
        <p:spPr>
          <a:xfrm>
            <a:off x="400050" y="1305539"/>
            <a:ext cx="5753915" cy="5380376"/>
          </a:xfrm>
          <a:prstGeom prst="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2" name="Title 1">
            <a:extLst>
              <a:ext uri="{FF2B5EF4-FFF2-40B4-BE49-F238E27FC236}">
                <a16:creationId xmlns:a16="http://schemas.microsoft.com/office/drawing/2014/main" id="{BEE876AD-4B67-407A-9A50-051EE70165ED}"/>
              </a:ext>
            </a:extLst>
          </p:cNvPr>
          <p:cNvSpPr>
            <a:spLocks noGrp="1"/>
          </p:cNvSpPr>
          <p:nvPr>
            <p:ph type="title"/>
          </p:nvPr>
        </p:nvSpPr>
        <p:spPr>
          <a:xfrm>
            <a:off x="400050" y="264140"/>
            <a:ext cx="11633199" cy="1041399"/>
          </a:xfrm>
        </p:spPr>
        <p:txBody>
          <a:bodyPr>
            <a:normAutofit/>
          </a:bodyPr>
          <a:lstStyle/>
          <a:p>
            <a:r>
              <a:rPr lang="en-GB" sz="4400" dirty="0">
                <a:latin typeface="+mj-lt"/>
              </a:rPr>
              <a:t>Acknowledgement </a:t>
            </a:r>
            <a:endParaRPr lang="en-SE" sz="4400" dirty="0">
              <a:latin typeface="+mj-lt"/>
            </a:endParaRPr>
          </a:p>
        </p:txBody>
      </p:sp>
      <p:pic>
        <p:nvPicPr>
          <p:cNvPr id="7170" name="Picture 2" descr="knut och alice wallenbergs stiftelse">
            <a:extLst>
              <a:ext uri="{FF2B5EF4-FFF2-40B4-BE49-F238E27FC236}">
                <a16:creationId xmlns:a16="http://schemas.microsoft.com/office/drawing/2014/main" id="{3C4A6EBF-1935-4392-AA85-7922A5B63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2501" y="7668125"/>
            <a:ext cx="2701469" cy="14773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7498808-BE69-4EF6-82DD-8E41050EBD87}"/>
              </a:ext>
            </a:extLst>
          </p:cNvPr>
          <p:cNvPicPr>
            <a:picLocks noChangeAspect="1"/>
          </p:cNvPicPr>
          <p:nvPr/>
        </p:nvPicPr>
        <p:blipFill>
          <a:blip r:embed="rId3"/>
          <a:stretch>
            <a:fillRect/>
          </a:stretch>
        </p:blipFill>
        <p:spPr>
          <a:xfrm>
            <a:off x="8691470" y="7682297"/>
            <a:ext cx="1765207" cy="1636494"/>
          </a:xfrm>
          <a:prstGeom prst="rect">
            <a:avLst/>
          </a:prstGeom>
        </p:spPr>
      </p:pic>
      <p:pic>
        <p:nvPicPr>
          <p:cNvPr id="6" name="Picture 5">
            <a:extLst>
              <a:ext uri="{FF2B5EF4-FFF2-40B4-BE49-F238E27FC236}">
                <a16:creationId xmlns:a16="http://schemas.microsoft.com/office/drawing/2014/main" id="{77FB9A6D-34C4-4DA5-918A-0830C60C0D43}"/>
              </a:ext>
            </a:extLst>
          </p:cNvPr>
          <p:cNvPicPr>
            <a:picLocks noChangeAspect="1"/>
          </p:cNvPicPr>
          <p:nvPr/>
        </p:nvPicPr>
        <p:blipFill>
          <a:blip r:embed="rId4"/>
          <a:stretch>
            <a:fillRect/>
          </a:stretch>
        </p:blipFill>
        <p:spPr>
          <a:xfrm>
            <a:off x="5650285" y="7840187"/>
            <a:ext cx="2933558" cy="1512795"/>
          </a:xfrm>
          <a:prstGeom prst="rect">
            <a:avLst/>
          </a:prstGeom>
        </p:spPr>
      </p:pic>
      <p:sp>
        <p:nvSpPr>
          <p:cNvPr id="5" name="TextBox 4">
            <a:extLst>
              <a:ext uri="{FF2B5EF4-FFF2-40B4-BE49-F238E27FC236}">
                <a16:creationId xmlns:a16="http://schemas.microsoft.com/office/drawing/2014/main" id="{FA99CA93-8510-4D8A-947C-7097F49755EC}"/>
              </a:ext>
            </a:extLst>
          </p:cNvPr>
          <p:cNvSpPr txBox="1"/>
          <p:nvPr/>
        </p:nvSpPr>
        <p:spPr>
          <a:xfrm>
            <a:off x="400050" y="1328318"/>
            <a:ext cx="267861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dirty="0">
                <a:ln>
                  <a:noFill/>
                </a:ln>
                <a:solidFill>
                  <a:srgbClr val="000000"/>
                </a:solidFill>
                <a:effectLst/>
                <a:uFillTx/>
                <a:latin typeface="+mn-lt"/>
                <a:ea typeface="+mn-ea"/>
                <a:cs typeface="+mn-cs"/>
                <a:sym typeface="Helvetica Light"/>
              </a:rPr>
              <a:t>WCMM Trainees</a:t>
            </a:r>
            <a:endParaRPr kumimoji="0" lang="en-SE" sz="2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TextBox 7">
            <a:extLst>
              <a:ext uri="{FF2B5EF4-FFF2-40B4-BE49-F238E27FC236}">
                <a16:creationId xmlns:a16="http://schemas.microsoft.com/office/drawing/2014/main" id="{1AA0D1C4-EB3C-44F9-9593-646B7E242012}"/>
              </a:ext>
            </a:extLst>
          </p:cNvPr>
          <p:cNvSpPr txBox="1"/>
          <p:nvPr/>
        </p:nvSpPr>
        <p:spPr>
          <a:xfrm>
            <a:off x="462734" y="1895533"/>
            <a:ext cx="5753915" cy="47338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2" spcCol="38100" rtlCol="0" anchor="ctr">
            <a:noAutofit/>
          </a:bodyPr>
          <a:lstStyle/>
          <a:p>
            <a:pPr algn="l" defTabSz="584200"/>
            <a:r>
              <a:rPr lang="en-US" sz="2000" dirty="0"/>
              <a:t>Neserin Ali</a:t>
            </a:r>
          </a:p>
          <a:p>
            <a:pPr algn="l" defTabSz="584200"/>
            <a:r>
              <a:rPr lang="en-US" sz="2000" dirty="0"/>
              <a:t>Hani Alsafadi</a:t>
            </a:r>
          </a:p>
          <a:p>
            <a:pPr algn="l" defTabSz="584200"/>
            <a:r>
              <a:rPr lang="en-US" sz="2000" dirty="0"/>
              <a:t>Rita Alves</a:t>
            </a:r>
          </a:p>
          <a:p>
            <a:pPr algn="l" defTabSz="584200"/>
            <a:r>
              <a:rPr lang="en-US" sz="2000" dirty="0" err="1"/>
              <a:t>Kajsa</a:t>
            </a:r>
            <a:r>
              <a:rPr lang="en-US" sz="2000" dirty="0"/>
              <a:t> </a:t>
            </a:r>
            <a:r>
              <a:rPr lang="en-US" sz="2000" dirty="0" err="1"/>
              <a:t>Arkelius</a:t>
            </a:r>
            <a:endParaRPr lang="en-US" sz="2000" dirty="0"/>
          </a:p>
          <a:p>
            <a:pPr algn="l" defTabSz="584200"/>
            <a:r>
              <a:rPr lang="en-US" sz="2000" dirty="0"/>
              <a:t>Iran Augusto</a:t>
            </a:r>
          </a:p>
          <a:p>
            <a:pPr algn="l" defTabSz="584200"/>
            <a:r>
              <a:rPr lang="en-US" sz="2000" dirty="0"/>
              <a:t>Roberta </a:t>
            </a:r>
            <a:r>
              <a:rPr lang="en-US" sz="2000" dirty="0" err="1"/>
              <a:t>Battistella</a:t>
            </a:r>
            <a:endParaRPr lang="en-US" sz="2000" dirty="0"/>
          </a:p>
          <a:p>
            <a:pPr algn="l" defTabSz="584200"/>
            <a:r>
              <a:rPr lang="en-US" sz="2000" dirty="0"/>
              <a:t>Nicholas Bechet</a:t>
            </a:r>
          </a:p>
          <a:p>
            <a:pPr algn="l" defTabSz="584200"/>
            <a:r>
              <a:rPr lang="en-US" sz="2000" dirty="0"/>
              <a:t>Deniz Bölükbas</a:t>
            </a:r>
          </a:p>
          <a:p>
            <a:pPr algn="l" defTabSz="584200"/>
            <a:r>
              <a:rPr lang="en-US" sz="2000" dirty="0"/>
              <a:t>Martina De Santis</a:t>
            </a:r>
          </a:p>
          <a:p>
            <a:pPr algn="l" defTabSz="584200"/>
            <a:r>
              <a:rPr lang="en-US" sz="2000" dirty="0"/>
              <a:t>Nicholas Don-</a:t>
            </a:r>
            <a:r>
              <a:rPr lang="en-US" sz="2000" dirty="0" err="1"/>
              <a:t>Doncow</a:t>
            </a:r>
            <a:endParaRPr lang="en-US" sz="2000" dirty="0"/>
          </a:p>
          <a:p>
            <a:pPr algn="l" defTabSz="584200"/>
            <a:r>
              <a:rPr lang="en-US" sz="2000" dirty="0"/>
              <a:t>Alexandra Gabriela Ferreira</a:t>
            </a:r>
          </a:p>
          <a:p>
            <a:pPr algn="l" defTabSz="584200"/>
            <a:r>
              <a:rPr lang="en-US" sz="2000" dirty="0"/>
              <a:t>Alba Garcia</a:t>
            </a:r>
          </a:p>
          <a:p>
            <a:pPr algn="l" defTabSz="584200"/>
            <a:r>
              <a:rPr lang="en-US" sz="2000" dirty="0"/>
              <a:t>Alexander Lind</a:t>
            </a:r>
          </a:p>
          <a:p>
            <a:pPr algn="l" defTabSz="584200"/>
            <a:r>
              <a:rPr lang="en-US" sz="2000" dirty="0"/>
              <a:t>Yang Liu</a:t>
            </a:r>
          </a:p>
          <a:p>
            <a:pPr algn="l" defTabSz="584200"/>
            <a:r>
              <a:rPr lang="en-US" sz="2000" dirty="0"/>
              <a:t>Frank </a:t>
            </a:r>
            <a:r>
              <a:rPr lang="en-US" sz="2000" dirty="0" err="1"/>
              <a:t>Matthes</a:t>
            </a:r>
            <a:endParaRPr lang="en-US" sz="2000" dirty="0"/>
          </a:p>
          <a:p>
            <a:pPr algn="l" defTabSz="584200"/>
            <a:r>
              <a:rPr lang="en-US" sz="2000" dirty="0"/>
              <a:t>Ingrid Yao </a:t>
            </a:r>
            <a:r>
              <a:rPr lang="en-US" sz="2000" dirty="0" err="1"/>
              <a:t>Mattisson</a:t>
            </a:r>
            <a:endParaRPr lang="en-US" sz="2000" dirty="0"/>
          </a:p>
          <a:p>
            <a:pPr algn="l" defTabSz="584200"/>
            <a:r>
              <a:rPr lang="en-US" sz="2000" dirty="0"/>
              <a:t>Irma </a:t>
            </a:r>
            <a:r>
              <a:rPr lang="en-US" sz="2000" dirty="0" err="1"/>
              <a:t>Mahmutovic</a:t>
            </a:r>
            <a:r>
              <a:rPr lang="en-US" sz="2000" dirty="0"/>
              <a:t> Persson</a:t>
            </a:r>
          </a:p>
          <a:p>
            <a:pPr algn="l" defTabSz="584200"/>
            <a:r>
              <a:rPr lang="en-US" sz="2000" dirty="0"/>
              <a:t>Cristiana Pires</a:t>
            </a:r>
          </a:p>
          <a:p>
            <a:pPr algn="l" defTabSz="584200"/>
            <a:r>
              <a:rPr lang="en-US" sz="2000" dirty="0" err="1"/>
              <a:t>Sujeethkumar</a:t>
            </a:r>
            <a:r>
              <a:rPr lang="en-US" sz="2000" dirty="0"/>
              <a:t> </a:t>
            </a:r>
            <a:r>
              <a:rPr lang="en-US" sz="2000" dirty="0" err="1"/>
              <a:t>Prithiviraj</a:t>
            </a:r>
            <a:endParaRPr lang="en-US" sz="2000" dirty="0"/>
          </a:p>
          <a:p>
            <a:pPr algn="l" defTabSz="584200"/>
            <a:r>
              <a:rPr lang="en-US" sz="2000" dirty="0"/>
              <a:t>Victoria </a:t>
            </a:r>
            <a:r>
              <a:rPr lang="en-US" sz="2000" dirty="0" err="1"/>
              <a:t>Ptasinski</a:t>
            </a:r>
            <a:endParaRPr lang="en-US" sz="2000" dirty="0"/>
          </a:p>
          <a:p>
            <a:pPr algn="l" defTabSz="584200"/>
            <a:r>
              <a:rPr lang="en-US" sz="2000" dirty="0"/>
              <a:t>Marta Ramos</a:t>
            </a:r>
          </a:p>
          <a:p>
            <a:pPr algn="l" defTabSz="584200"/>
            <a:r>
              <a:rPr lang="en-US" sz="2000" dirty="0" err="1"/>
              <a:t>Fábio</a:t>
            </a:r>
            <a:r>
              <a:rPr lang="en-US" sz="2000" dirty="0"/>
              <a:t> Rosa</a:t>
            </a:r>
          </a:p>
          <a:p>
            <a:pPr algn="l" defTabSz="584200"/>
            <a:r>
              <a:rPr lang="en-US" sz="2000" dirty="0"/>
              <a:t>Michaela Roth</a:t>
            </a:r>
          </a:p>
          <a:p>
            <a:pPr algn="l" defTabSz="584200"/>
            <a:r>
              <a:rPr lang="en-US" sz="2000" dirty="0"/>
              <a:t>John Stegmayr</a:t>
            </a:r>
          </a:p>
          <a:p>
            <a:pPr algn="l" defTabSz="584200"/>
            <a:r>
              <a:rPr lang="en-US" sz="2000" dirty="0"/>
              <a:t>Sinem Tas</a:t>
            </a:r>
          </a:p>
          <a:p>
            <a:pPr algn="l" defTabSz="584200"/>
            <a:r>
              <a:rPr lang="en-US" sz="2000" dirty="0"/>
              <a:t>Franziska Uhl</a:t>
            </a:r>
          </a:p>
          <a:p>
            <a:pPr algn="l" defTabSz="584200"/>
            <a:r>
              <a:rPr lang="en-US" sz="2000" dirty="0"/>
              <a:t>Yun Zhang</a:t>
            </a:r>
          </a:p>
          <a:p>
            <a:pPr algn="l" defTabSz="584200"/>
            <a:r>
              <a:rPr lang="en-US" sz="2000" dirty="0"/>
              <a:t>Olga </a:t>
            </a:r>
            <a:r>
              <a:rPr lang="en-US" sz="2000" dirty="0" err="1"/>
              <a:t>Zimmermannova</a:t>
            </a:r>
            <a:endParaRPr lang="en-US" sz="2000" dirty="0"/>
          </a:p>
        </p:txBody>
      </p:sp>
      <p:sp>
        <p:nvSpPr>
          <p:cNvPr id="10" name="TextBox 9">
            <a:extLst>
              <a:ext uri="{FF2B5EF4-FFF2-40B4-BE49-F238E27FC236}">
                <a16:creationId xmlns:a16="http://schemas.microsoft.com/office/drawing/2014/main" id="{722A5D6E-CCB0-4113-AD52-C8F04182BA4C}"/>
              </a:ext>
            </a:extLst>
          </p:cNvPr>
          <p:cNvSpPr txBox="1"/>
          <p:nvPr/>
        </p:nvSpPr>
        <p:spPr>
          <a:xfrm>
            <a:off x="6405651" y="1322272"/>
            <a:ext cx="610411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dirty="0">
                <a:ln>
                  <a:noFill/>
                </a:ln>
                <a:solidFill>
                  <a:srgbClr val="000000"/>
                </a:solidFill>
                <a:effectLst/>
                <a:uFillTx/>
                <a:latin typeface="+mn-lt"/>
                <a:ea typeface="+mn-ea"/>
                <a:cs typeface="+mn-cs"/>
                <a:sym typeface="Helvetica Light"/>
              </a:rPr>
              <a:t>WCMM Instructors and Clinical </a:t>
            </a:r>
            <a:r>
              <a:rPr lang="en-GB" sz="2800" dirty="0"/>
              <a:t>F</a:t>
            </a:r>
            <a:r>
              <a:rPr kumimoji="0" lang="en-GB" sz="2800" b="0" i="0" u="none" strike="noStrike" cap="none" spc="0" normalizeH="0" baseline="0" dirty="0">
                <a:ln>
                  <a:noFill/>
                </a:ln>
                <a:solidFill>
                  <a:srgbClr val="000000"/>
                </a:solidFill>
                <a:effectLst/>
                <a:uFillTx/>
                <a:latin typeface="+mn-lt"/>
                <a:ea typeface="+mn-ea"/>
                <a:cs typeface="+mn-cs"/>
                <a:sym typeface="Helvetica Light"/>
              </a:rPr>
              <a:t>ellows</a:t>
            </a:r>
            <a:endParaRPr kumimoji="0" lang="en-SE" sz="2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9" name="TextBox 8">
            <a:extLst>
              <a:ext uri="{FF2B5EF4-FFF2-40B4-BE49-F238E27FC236}">
                <a16:creationId xmlns:a16="http://schemas.microsoft.com/office/drawing/2014/main" id="{B45B4B22-D1F4-4D3B-91F4-0042E714FEDB}"/>
              </a:ext>
            </a:extLst>
          </p:cNvPr>
          <p:cNvSpPr txBox="1"/>
          <p:nvPr/>
        </p:nvSpPr>
        <p:spPr>
          <a:xfrm>
            <a:off x="6697024" y="1895533"/>
            <a:ext cx="5462543" cy="32677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2" spcCol="38100" rtlCol="0" anchor="ctr">
            <a:noAutofit/>
          </a:bodyPr>
          <a:lstStyle>
            <a:defPPr marL="0" marR="0" indent="0" algn="l" defTabSz="914354"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584200">
              <a:defRPr sz="2000"/>
            </a:lvl1pPr>
          </a:lstStyle>
          <a:p>
            <a:r>
              <a:rPr lang="en-US" dirty="0"/>
              <a:t>Anders </a:t>
            </a:r>
            <a:r>
              <a:rPr lang="en-US" dirty="0" err="1"/>
              <a:t>Björkman</a:t>
            </a:r>
            <a:endParaRPr lang="en-US" dirty="0"/>
          </a:p>
          <a:p>
            <a:r>
              <a:rPr lang="en-US" b="1" dirty="0"/>
              <a:t>Paul </a:t>
            </a:r>
            <a:r>
              <a:rPr lang="en-US" b="1" dirty="0" err="1"/>
              <a:t>Bourgine</a:t>
            </a:r>
            <a:endParaRPr lang="en-US" b="1" dirty="0"/>
          </a:p>
          <a:p>
            <a:r>
              <a:rPr lang="en-US" b="1" dirty="0"/>
              <a:t>Joao </a:t>
            </a:r>
            <a:r>
              <a:rPr lang="en-US" b="1" dirty="0" err="1"/>
              <a:t>Duerte</a:t>
            </a:r>
            <a:endParaRPr lang="en-US" b="1" dirty="0"/>
          </a:p>
          <a:p>
            <a:r>
              <a:rPr lang="en-US" dirty="0"/>
              <a:t>Markus Hansson</a:t>
            </a:r>
          </a:p>
          <a:p>
            <a:r>
              <a:rPr lang="en-US" dirty="0"/>
              <a:t>Einar Heiberg</a:t>
            </a:r>
          </a:p>
          <a:p>
            <a:r>
              <a:rPr lang="en-US" dirty="0"/>
              <a:t>Robin Kahn</a:t>
            </a:r>
          </a:p>
          <a:p>
            <a:r>
              <a:rPr lang="en-US" dirty="0"/>
              <a:t>Sandra </a:t>
            </a:r>
            <a:r>
              <a:rPr lang="en-US" dirty="0" err="1"/>
              <a:t>Lindstedt</a:t>
            </a:r>
            <a:r>
              <a:rPr lang="en-US" dirty="0"/>
              <a:t> </a:t>
            </a:r>
            <a:r>
              <a:rPr lang="en-US" dirty="0" err="1"/>
              <a:t>Ingemansson</a:t>
            </a:r>
            <a:endParaRPr lang="en-US" dirty="0"/>
          </a:p>
          <a:p>
            <a:r>
              <a:rPr lang="en-US" b="1" dirty="0" err="1"/>
              <a:t>Iben</a:t>
            </a:r>
            <a:r>
              <a:rPr lang="en-US" b="1" dirty="0"/>
              <a:t> </a:t>
            </a:r>
            <a:r>
              <a:rPr lang="en-US" b="1" dirty="0" err="1"/>
              <a:t>Lundgaard</a:t>
            </a:r>
            <a:endParaRPr lang="en-US" b="1" dirty="0"/>
          </a:p>
          <a:p>
            <a:r>
              <a:rPr lang="en-US" dirty="0"/>
              <a:t>Martin Magnusson</a:t>
            </a:r>
          </a:p>
          <a:p>
            <a:r>
              <a:rPr lang="en-US" dirty="0" err="1"/>
              <a:t>Niklas</a:t>
            </a:r>
            <a:r>
              <a:rPr lang="en-US" dirty="0"/>
              <a:t>  </a:t>
            </a:r>
            <a:r>
              <a:rPr lang="en-US" dirty="0" err="1"/>
              <a:t>Mattsson</a:t>
            </a:r>
            <a:endParaRPr lang="en-US" dirty="0"/>
          </a:p>
          <a:p>
            <a:r>
              <a:rPr lang="en-US" b="1" dirty="0"/>
              <a:t>Anja Meissner</a:t>
            </a:r>
          </a:p>
          <a:p>
            <a:r>
              <a:rPr lang="en-US" dirty="0" err="1"/>
              <a:t>Gesine</a:t>
            </a:r>
            <a:r>
              <a:rPr lang="en-US" dirty="0"/>
              <a:t> Paul-</a:t>
            </a:r>
            <a:r>
              <a:rPr lang="en-US" dirty="0" err="1"/>
              <a:t>Visse</a:t>
            </a:r>
            <a:endParaRPr lang="en-US" dirty="0"/>
          </a:p>
          <a:p>
            <a:r>
              <a:rPr lang="en-US" b="1" dirty="0"/>
              <a:t>Filipe Pereira</a:t>
            </a:r>
          </a:p>
          <a:p>
            <a:r>
              <a:rPr lang="en-US" dirty="0"/>
              <a:t>Cornelis Jan </a:t>
            </a:r>
            <a:r>
              <a:rPr lang="en-US" dirty="0" err="1"/>
              <a:t>Pronk</a:t>
            </a:r>
            <a:endParaRPr lang="en-US" dirty="0"/>
          </a:p>
          <a:p>
            <a:r>
              <a:rPr lang="en-US" dirty="0"/>
              <a:t>Gustav Smith</a:t>
            </a:r>
          </a:p>
          <a:p>
            <a:r>
              <a:rPr lang="en-US" dirty="0"/>
              <a:t>Vinay Swaminathan</a:t>
            </a:r>
          </a:p>
          <a:p>
            <a:r>
              <a:rPr lang="en-US" dirty="0"/>
              <a:t>Elin </a:t>
            </a:r>
            <a:r>
              <a:rPr lang="en-US" dirty="0" err="1"/>
              <a:t>Trägårdh</a:t>
            </a:r>
            <a:endParaRPr lang="en-US" dirty="0"/>
          </a:p>
          <a:p>
            <a:r>
              <a:rPr lang="en-US" b="1" dirty="0"/>
              <a:t>Darcy Wagner</a:t>
            </a:r>
          </a:p>
          <a:p>
            <a:r>
              <a:rPr lang="en-US" dirty="0"/>
              <a:t>Anders </a:t>
            </a:r>
            <a:r>
              <a:rPr lang="en-US" dirty="0" err="1"/>
              <a:t>Wittrup</a:t>
            </a:r>
            <a:endParaRPr lang="en-US" dirty="0"/>
          </a:p>
        </p:txBody>
      </p:sp>
      <p:sp>
        <p:nvSpPr>
          <p:cNvPr id="12" name="TextBox 11">
            <a:extLst>
              <a:ext uri="{FF2B5EF4-FFF2-40B4-BE49-F238E27FC236}">
                <a16:creationId xmlns:a16="http://schemas.microsoft.com/office/drawing/2014/main" id="{E7EECBA1-220F-4127-B4EE-1B400A091A84}"/>
              </a:ext>
            </a:extLst>
          </p:cNvPr>
          <p:cNvSpPr txBox="1"/>
          <p:nvPr/>
        </p:nvSpPr>
        <p:spPr>
          <a:xfrm>
            <a:off x="6405651" y="5277235"/>
            <a:ext cx="575391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dirty="0">
                <a:ln>
                  <a:noFill/>
                </a:ln>
                <a:solidFill>
                  <a:srgbClr val="000000"/>
                </a:solidFill>
                <a:effectLst/>
                <a:uFillTx/>
                <a:latin typeface="+mn-lt"/>
                <a:ea typeface="+mn-ea"/>
                <a:cs typeface="+mn-cs"/>
                <a:sym typeface="Helvetica Light"/>
              </a:rPr>
              <a:t>Scientific Advisory Board</a:t>
            </a:r>
            <a:endParaRPr kumimoji="0" lang="en-SE" sz="2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1" name="Rectangle 10">
            <a:extLst>
              <a:ext uri="{FF2B5EF4-FFF2-40B4-BE49-F238E27FC236}">
                <a16:creationId xmlns:a16="http://schemas.microsoft.com/office/drawing/2014/main" id="{6FC329F2-D5C9-4845-A588-966BF71E5204}"/>
              </a:ext>
            </a:extLst>
          </p:cNvPr>
          <p:cNvSpPr/>
          <p:nvPr/>
        </p:nvSpPr>
        <p:spPr>
          <a:xfrm>
            <a:off x="6697024" y="5778319"/>
            <a:ext cx="4495800" cy="8510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2" spcCol="38100" rtlCol="0" anchor="ctr">
            <a:noAutofit/>
          </a:bodyPr>
          <a:lstStyle/>
          <a:p>
            <a:pPr algn="l" defTabSz="584200"/>
            <a:r>
              <a:rPr lang="en-US" sz="2000" dirty="0"/>
              <a:t>Dennis Burton</a:t>
            </a:r>
          </a:p>
          <a:p>
            <a:pPr algn="l" defTabSz="584200"/>
            <a:r>
              <a:rPr lang="en-US" sz="2000" dirty="0"/>
              <a:t>Olaf B. Paulson</a:t>
            </a:r>
          </a:p>
          <a:p>
            <a:pPr algn="l" defTabSz="584200"/>
            <a:r>
              <a:rPr lang="en-US" sz="2000" dirty="0" err="1"/>
              <a:t>Dirkje</a:t>
            </a:r>
            <a:r>
              <a:rPr lang="en-US" sz="2000" dirty="0"/>
              <a:t> Postma</a:t>
            </a:r>
          </a:p>
          <a:p>
            <a:pPr algn="l" defTabSz="584200"/>
            <a:r>
              <a:rPr lang="en-US" sz="2000" dirty="0"/>
              <a:t>Robert </a:t>
            </a:r>
            <a:r>
              <a:rPr lang="en-US" sz="2000" dirty="0" err="1"/>
              <a:t>Sackstein</a:t>
            </a:r>
            <a:endParaRPr lang="en-US" sz="2000" dirty="0"/>
          </a:p>
        </p:txBody>
      </p:sp>
      <p:sp>
        <p:nvSpPr>
          <p:cNvPr id="14" name="TextBox 13">
            <a:extLst>
              <a:ext uri="{FF2B5EF4-FFF2-40B4-BE49-F238E27FC236}">
                <a16:creationId xmlns:a16="http://schemas.microsoft.com/office/drawing/2014/main" id="{70A7B643-6B8D-4755-89CF-DD3BEED86D79}"/>
              </a:ext>
            </a:extLst>
          </p:cNvPr>
          <p:cNvSpPr txBox="1"/>
          <p:nvPr/>
        </p:nvSpPr>
        <p:spPr>
          <a:xfrm>
            <a:off x="400049" y="6865776"/>
            <a:ext cx="575391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dirty="0">
                <a:ln>
                  <a:noFill/>
                </a:ln>
                <a:solidFill>
                  <a:srgbClr val="000000"/>
                </a:solidFill>
                <a:effectLst/>
                <a:uFillTx/>
                <a:latin typeface="+mn-lt"/>
                <a:ea typeface="+mn-ea"/>
                <a:cs typeface="+mn-cs"/>
                <a:sym typeface="Helvetica Light"/>
              </a:rPr>
              <a:t>Steering Group</a:t>
            </a:r>
          </a:p>
        </p:txBody>
      </p:sp>
      <p:sp>
        <p:nvSpPr>
          <p:cNvPr id="15" name="Rectangle 14">
            <a:extLst>
              <a:ext uri="{FF2B5EF4-FFF2-40B4-BE49-F238E27FC236}">
                <a16:creationId xmlns:a16="http://schemas.microsoft.com/office/drawing/2014/main" id="{E53B8624-F43D-411B-A181-83039687F3FF}"/>
              </a:ext>
            </a:extLst>
          </p:cNvPr>
          <p:cNvSpPr/>
          <p:nvPr/>
        </p:nvSpPr>
        <p:spPr>
          <a:xfrm>
            <a:off x="400412" y="7275908"/>
            <a:ext cx="6502400" cy="19823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2" spcCol="38100" rtlCol="0" anchor="ctr">
            <a:noAutofit/>
          </a:bodyPr>
          <a:lstStyle/>
          <a:p>
            <a:pPr algn="l" defTabSz="584200"/>
            <a:r>
              <a:rPr lang="en-US" sz="2000" dirty="0"/>
              <a:t>Lars Dahlin</a:t>
            </a:r>
          </a:p>
          <a:p>
            <a:pPr algn="l" defTabSz="584200"/>
            <a:r>
              <a:rPr lang="en-US" sz="2000" dirty="0" err="1"/>
              <a:t>Hannie</a:t>
            </a:r>
            <a:r>
              <a:rPr lang="en-US" sz="2000" dirty="0"/>
              <a:t> Lundgren</a:t>
            </a:r>
          </a:p>
          <a:p>
            <a:pPr algn="l" defTabSz="584200"/>
            <a:r>
              <a:rPr lang="en-US" sz="2000" dirty="0"/>
              <a:t>Anders Malmström</a:t>
            </a:r>
          </a:p>
          <a:p>
            <a:pPr algn="l" defTabSz="584200"/>
            <a:r>
              <a:rPr lang="en-US" sz="2000" dirty="0"/>
              <a:t>Erik </a:t>
            </a:r>
            <a:r>
              <a:rPr lang="en-US" sz="2000" dirty="0" err="1"/>
              <a:t>Renström</a:t>
            </a:r>
            <a:endParaRPr lang="en-US" sz="2000" dirty="0"/>
          </a:p>
          <a:p>
            <a:pPr algn="l" defTabSz="584200"/>
            <a:r>
              <a:rPr lang="en-US" sz="2000" dirty="0"/>
              <a:t>Freddy </a:t>
            </a:r>
            <a:r>
              <a:rPr lang="en-US" sz="2000" dirty="0" err="1"/>
              <a:t>Ståhlberg</a:t>
            </a:r>
            <a:endParaRPr lang="en-US" sz="2000" dirty="0"/>
          </a:p>
          <a:p>
            <a:pPr algn="l" defTabSz="584200"/>
            <a:r>
              <a:rPr lang="en-US" sz="2000" dirty="0" err="1"/>
              <a:t>Gunilla</a:t>
            </a:r>
            <a:r>
              <a:rPr lang="en-US" sz="2000" dirty="0"/>
              <a:t> Westergren-</a:t>
            </a:r>
            <a:r>
              <a:rPr lang="en-US" sz="2000" dirty="0" err="1"/>
              <a:t>Thorsson</a:t>
            </a:r>
            <a:endParaRPr lang="en-US" sz="2000" dirty="0"/>
          </a:p>
        </p:txBody>
      </p:sp>
      <p:pic>
        <p:nvPicPr>
          <p:cNvPr id="17" name="Picture 16">
            <a:extLst>
              <a:ext uri="{FF2B5EF4-FFF2-40B4-BE49-F238E27FC236}">
                <a16:creationId xmlns:a16="http://schemas.microsoft.com/office/drawing/2014/main" id="{D09D2538-BA0F-4E48-A5D3-15E0E87801AC}"/>
              </a:ext>
            </a:extLst>
          </p:cNvPr>
          <p:cNvPicPr>
            <a:picLocks noChangeAspect="1"/>
          </p:cNvPicPr>
          <p:nvPr/>
        </p:nvPicPr>
        <p:blipFill>
          <a:blip r:embed="rId5" cstate="print"/>
          <a:stretch>
            <a:fillRect/>
          </a:stretch>
        </p:blipFill>
        <p:spPr>
          <a:xfrm>
            <a:off x="4289750" y="7727314"/>
            <a:ext cx="1306722" cy="1646468"/>
          </a:xfrm>
          <a:prstGeom prst="rect">
            <a:avLst/>
          </a:prstGeom>
        </p:spPr>
      </p:pic>
    </p:spTree>
    <p:extLst>
      <p:ext uri="{BB962C8B-B14F-4D97-AF65-F5344CB8AC3E}">
        <p14:creationId xmlns:p14="http://schemas.microsoft.com/office/powerpoint/2010/main" val="3150241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277" y="589370"/>
            <a:ext cx="11430000" cy="1319815"/>
          </a:xfrm>
        </p:spPr>
        <p:txBody>
          <a:bodyPr>
            <a:normAutofit fontScale="90000"/>
          </a:bodyPr>
          <a:lstStyle/>
          <a:p>
            <a:r>
              <a:rPr lang="en-US" dirty="0"/>
              <a:t>Introduction</a:t>
            </a:r>
          </a:p>
        </p:txBody>
      </p:sp>
      <p:pic>
        <p:nvPicPr>
          <p:cNvPr id="4" name="Picture 3">
            <a:extLst>
              <a:ext uri="{FF2B5EF4-FFF2-40B4-BE49-F238E27FC236}">
                <a16:creationId xmlns:a16="http://schemas.microsoft.com/office/drawing/2014/main" id="{68D4CFC4-E637-4942-8F6A-3BBB387475E8}"/>
              </a:ext>
            </a:extLst>
          </p:cNvPr>
          <p:cNvPicPr>
            <a:picLocks noChangeAspect="1"/>
          </p:cNvPicPr>
          <p:nvPr/>
        </p:nvPicPr>
        <p:blipFill>
          <a:blip r:embed="rId3" cstate="print"/>
          <a:stretch>
            <a:fillRect/>
          </a:stretch>
        </p:blipFill>
        <p:spPr>
          <a:xfrm>
            <a:off x="10168040" y="192425"/>
            <a:ext cx="2836760" cy="1462878"/>
          </a:xfrm>
          <a:prstGeom prst="rect">
            <a:avLst/>
          </a:prstGeom>
        </p:spPr>
      </p:pic>
      <p:cxnSp>
        <p:nvCxnSpPr>
          <p:cNvPr id="5" name="Straight Connector 4"/>
          <p:cNvCxnSpPr/>
          <p:nvPr/>
        </p:nvCxnSpPr>
        <p:spPr>
          <a:xfrm flipV="1">
            <a:off x="711933" y="1601205"/>
            <a:ext cx="9447541" cy="19244"/>
          </a:xfrm>
          <a:prstGeom prst="line">
            <a:avLst/>
          </a:prstGeom>
          <a:noFill/>
          <a:ln w="25400" cap="flat">
            <a:solidFill>
              <a:srgbClr val="9C6114"/>
            </a:solidFill>
            <a:prstDash val="solid"/>
            <a:miter lim="400000"/>
          </a:ln>
          <a:effectLst/>
          <a:sp3d/>
        </p:spPr>
        <p:style>
          <a:lnRef idx="0">
            <a:scrgbClr r="0" g="0" b="0"/>
          </a:lnRef>
          <a:fillRef idx="0">
            <a:scrgbClr r="0" g="0" b="0"/>
          </a:fillRef>
          <a:effectRef idx="0">
            <a:scrgbClr r="0" g="0" b="0"/>
          </a:effectRef>
          <a:fontRef idx="none"/>
        </p:style>
      </p:cxnSp>
      <p:sp>
        <p:nvSpPr>
          <p:cNvPr id="20" name="TextBox 19">
            <a:extLst>
              <a:ext uri="{FF2B5EF4-FFF2-40B4-BE49-F238E27FC236}">
                <a16:creationId xmlns:a16="http://schemas.microsoft.com/office/drawing/2014/main" id="{EC4D7754-4EE2-45A6-B92C-71A11B4F2F40}"/>
              </a:ext>
            </a:extLst>
          </p:cNvPr>
          <p:cNvSpPr txBox="1"/>
          <p:nvPr/>
        </p:nvSpPr>
        <p:spPr>
          <a:xfrm>
            <a:off x="2829675" y="3411849"/>
            <a:ext cx="129753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defTabSz="584200" rtl="0" fontAlgn="auto" latinLnBrk="0" hangingPunct="0">
              <a:lnSpc>
                <a:spcPct val="100000"/>
              </a:lnSpc>
              <a:spcBef>
                <a:spcPts val="0"/>
              </a:spcBef>
              <a:spcAft>
                <a:spcPts val="0"/>
              </a:spcAft>
              <a:buClrTx/>
              <a:buSzTx/>
              <a:buFontTx/>
              <a:buNone/>
              <a:tabLst/>
            </a:pPr>
            <a:r>
              <a:rPr lang="en-US" sz="3200" b="1" dirty="0"/>
              <a:t>Heart</a:t>
            </a:r>
          </a:p>
          <a:p>
            <a:pPr defTabSz="584200"/>
            <a:r>
              <a:rPr lang="en-US" sz="3200" dirty="0"/>
              <a:t>41</a:t>
            </a:r>
          </a:p>
          <a:p>
            <a:pPr defTabSz="584200"/>
            <a:endParaRPr lang="en-US" sz="3200" dirty="0"/>
          </a:p>
        </p:txBody>
      </p:sp>
      <p:sp>
        <p:nvSpPr>
          <p:cNvPr id="21" name="TextBox 20">
            <a:extLst>
              <a:ext uri="{FF2B5EF4-FFF2-40B4-BE49-F238E27FC236}">
                <a16:creationId xmlns:a16="http://schemas.microsoft.com/office/drawing/2014/main" id="{96470BA1-AD55-4EBA-8D88-6F4827680D13}"/>
              </a:ext>
            </a:extLst>
          </p:cNvPr>
          <p:cNvSpPr txBox="1"/>
          <p:nvPr/>
        </p:nvSpPr>
        <p:spPr>
          <a:xfrm>
            <a:off x="8771284" y="3221977"/>
            <a:ext cx="1143425"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defTabSz="584200" rtl="0" fontAlgn="auto" latinLnBrk="0" hangingPunct="0">
              <a:lnSpc>
                <a:spcPct val="100000"/>
              </a:lnSpc>
              <a:spcBef>
                <a:spcPts val="0"/>
              </a:spcBef>
              <a:spcAft>
                <a:spcPts val="0"/>
              </a:spcAft>
              <a:buClrTx/>
              <a:buSzTx/>
              <a:buFontTx/>
              <a:buNone/>
              <a:tabLst/>
            </a:pPr>
            <a:r>
              <a:rPr lang="en-US" sz="3200" b="1" dirty="0"/>
              <a:t>Lung</a:t>
            </a:r>
          </a:p>
          <a:p>
            <a:pPr defTabSz="584200"/>
            <a:r>
              <a:rPr lang="en-US" sz="3200" dirty="0"/>
              <a:t>20</a:t>
            </a:r>
          </a:p>
          <a:p>
            <a:pPr defTabSz="584200"/>
            <a:endParaRPr lang="en-US" sz="3200" dirty="0"/>
          </a:p>
        </p:txBody>
      </p:sp>
      <p:sp>
        <p:nvSpPr>
          <p:cNvPr id="22" name="TextBox 21">
            <a:extLst>
              <a:ext uri="{FF2B5EF4-FFF2-40B4-BE49-F238E27FC236}">
                <a16:creationId xmlns:a16="http://schemas.microsoft.com/office/drawing/2014/main" id="{BE4175B0-C63E-4719-AB99-46E117EA6F73}"/>
              </a:ext>
            </a:extLst>
          </p:cNvPr>
          <p:cNvSpPr txBox="1"/>
          <p:nvPr/>
        </p:nvSpPr>
        <p:spPr>
          <a:xfrm>
            <a:off x="2829675" y="6421552"/>
            <a:ext cx="1405341"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584200"/>
            <a:r>
              <a:rPr lang="en-US" sz="3200" b="1" dirty="0"/>
              <a:t>Kidney</a:t>
            </a:r>
          </a:p>
          <a:p>
            <a:pPr defTabSz="584200"/>
            <a:r>
              <a:rPr lang="en-US" sz="3200" dirty="0"/>
              <a:t>666</a:t>
            </a:r>
            <a:endParaRPr lang="en-US" dirty="0"/>
          </a:p>
        </p:txBody>
      </p:sp>
      <p:pic>
        <p:nvPicPr>
          <p:cNvPr id="3" name="Picture 5" descr="A picture containing sky, wall, hanging, object&#10;&#10;Description generated with high confidence">
            <a:extLst>
              <a:ext uri="{FF2B5EF4-FFF2-40B4-BE49-F238E27FC236}">
                <a16:creationId xmlns:a16="http://schemas.microsoft.com/office/drawing/2014/main" id="{5A22BF63-E13F-4DE4-BAFE-9090ECCF1A49}"/>
              </a:ext>
            </a:extLst>
          </p:cNvPr>
          <p:cNvPicPr>
            <a:picLocks noChangeAspect="1"/>
          </p:cNvPicPr>
          <p:nvPr/>
        </p:nvPicPr>
        <p:blipFill rotWithShape="1">
          <a:blip r:embed="rId4"/>
          <a:srcRect l="114" r="469" b="36453"/>
          <a:stretch/>
        </p:blipFill>
        <p:spPr>
          <a:xfrm>
            <a:off x="4778690" y="2645134"/>
            <a:ext cx="3382924" cy="6169425"/>
          </a:xfrm>
          <a:prstGeom prst="rect">
            <a:avLst/>
          </a:prstGeom>
        </p:spPr>
      </p:pic>
      <p:sp>
        <p:nvSpPr>
          <p:cNvPr id="7" name="TextBox 6">
            <a:extLst>
              <a:ext uri="{FF2B5EF4-FFF2-40B4-BE49-F238E27FC236}">
                <a16:creationId xmlns:a16="http://schemas.microsoft.com/office/drawing/2014/main" id="{648ACF23-8E0D-4E68-A2D2-1E83EC248EFF}"/>
              </a:ext>
            </a:extLst>
          </p:cNvPr>
          <p:cNvSpPr txBox="1"/>
          <p:nvPr/>
        </p:nvSpPr>
        <p:spPr>
          <a:xfrm>
            <a:off x="8636844" y="6359996"/>
            <a:ext cx="1277865"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584200"/>
            <a:r>
              <a:rPr lang="en-US" b="1" dirty="0"/>
              <a:t>Liver</a:t>
            </a:r>
          </a:p>
          <a:p>
            <a:pPr defTabSz="584200"/>
            <a:r>
              <a:rPr lang="en-US" dirty="0"/>
              <a:t>45</a:t>
            </a:r>
          </a:p>
        </p:txBody>
      </p:sp>
      <p:sp>
        <p:nvSpPr>
          <p:cNvPr id="6" name="TextBox 5">
            <a:extLst>
              <a:ext uri="{FF2B5EF4-FFF2-40B4-BE49-F238E27FC236}">
                <a16:creationId xmlns:a16="http://schemas.microsoft.com/office/drawing/2014/main" id="{79D33634-A8D8-4EDA-9C48-D6A4366F61CC}"/>
              </a:ext>
            </a:extLst>
          </p:cNvPr>
          <p:cNvSpPr txBox="1"/>
          <p:nvPr/>
        </p:nvSpPr>
        <p:spPr>
          <a:xfrm>
            <a:off x="745487" y="1787019"/>
            <a:ext cx="1124948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defTabSz="584200"/>
            <a:r>
              <a:rPr lang="en-US" sz="3200" b="1" dirty="0"/>
              <a:t>Patients on the organ waiting list January 2019, Sweden</a:t>
            </a:r>
          </a:p>
        </p:txBody>
      </p:sp>
      <p:sp>
        <p:nvSpPr>
          <p:cNvPr id="12" name="TextBox 1">
            <a:extLst>
              <a:ext uri="{FF2B5EF4-FFF2-40B4-BE49-F238E27FC236}">
                <a16:creationId xmlns:a16="http://schemas.microsoft.com/office/drawing/2014/main" id="{4947F349-3201-4045-8A6F-06025719CA87}"/>
              </a:ext>
            </a:extLst>
          </p:cNvPr>
          <p:cNvSpPr txBox="1"/>
          <p:nvPr/>
        </p:nvSpPr>
        <p:spPr>
          <a:xfrm>
            <a:off x="371492" y="8969828"/>
            <a:ext cx="1221053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fromWordArt="0" anchor="ctr" anchorCtr="0" forceAA="0" compatLnSpc="1">
            <a:prstTxWarp prst="textNoShape">
              <a:avLst/>
            </a:prstTxWarp>
            <a:spAutoFit/>
          </a:bodyPr>
          <a:lstStyle>
            <a:defPPr marL="0" marR="0" indent="0" algn="l" defTabSz="914354"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589"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176"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765"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354"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2941"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530"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119"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706"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a:lstStyle>
          <a:p>
            <a:pPr defTabSz="584200"/>
            <a:r>
              <a:rPr lang="en-US" sz="2800" b="1" dirty="0"/>
              <a:t>In 2018 there were 182 deceased organ donors in Sweden</a:t>
            </a:r>
            <a:endParaRPr lang="en-US" b="1"/>
          </a:p>
        </p:txBody>
      </p:sp>
    </p:spTree>
    <p:extLst>
      <p:ext uri="{BB962C8B-B14F-4D97-AF65-F5344CB8AC3E}">
        <p14:creationId xmlns:p14="http://schemas.microsoft.com/office/powerpoint/2010/main" val="233974761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456173-63B0-49C2-A8EE-85DC4E485899}"/>
              </a:ext>
            </a:extLst>
          </p:cNvPr>
          <p:cNvSpPr>
            <a:spLocks noGrp="1"/>
          </p:cNvSpPr>
          <p:nvPr>
            <p:ph type="body" sz="quarter" idx="10"/>
          </p:nvPr>
        </p:nvSpPr>
        <p:spPr>
          <a:xfrm>
            <a:off x="750888" y="2203450"/>
            <a:ext cx="11429389" cy="6169841"/>
          </a:xfrm>
        </p:spPr>
        <p:txBody>
          <a:bodyPr>
            <a:normAutofit/>
          </a:bodyPr>
          <a:lstStyle/>
          <a:p>
            <a:pPr marL="251460" indent="-251460"/>
            <a:r>
              <a:rPr lang="en-US" dirty="0"/>
              <a:t>In Sweden, one person on transplantation waiting lists dies each week, partly due to the </a:t>
            </a:r>
            <a:r>
              <a:rPr lang="en-US" u="sng" dirty="0"/>
              <a:t>lack of donor organs. </a:t>
            </a:r>
          </a:p>
          <a:p>
            <a:pPr marL="251460" indent="-251460"/>
            <a:r>
              <a:rPr lang="en-US" dirty="0"/>
              <a:t>Transplantation of organs from donors offer many challenges:</a:t>
            </a:r>
          </a:p>
          <a:p>
            <a:pPr marL="1259840" lvl="4" indent="-251460"/>
            <a:r>
              <a:rPr lang="en-US" dirty="0"/>
              <a:t>Organ rejection </a:t>
            </a:r>
          </a:p>
          <a:p>
            <a:pPr marL="1259840" lvl="4" indent="-251460"/>
            <a:r>
              <a:rPr lang="en-US" dirty="0"/>
              <a:t>Organ size mis-match between donor and recipient</a:t>
            </a:r>
          </a:p>
          <a:p>
            <a:pPr marL="1259840" lvl="4" indent="-251460"/>
            <a:r>
              <a:rPr lang="en-US" dirty="0"/>
              <a:t>Many patients have to take many drugs (may have several side effects) </a:t>
            </a:r>
          </a:p>
          <a:p>
            <a:pPr marL="1008380" lvl="4" indent="0">
              <a:buNone/>
            </a:pPr>
            <a:endParaRPr lang="en-US" dirty="0"/>
          </a:p>
          <a:p>
            <a:pPr marL="251460" indent="-251460"/>
            <a:r>
              <a:rPr lang="en-US" dirty="0"/>
              <a:t>3D-bioprinting could increase the number of available organs and reduce the number of complications after transplantation  </a:t>
            </a:r>
          </a:p>
          <a:p>
            <a:pPr marL="251460" indent="-251460"/>
            <a:endParaRPr lang="en-US" dirty="0"/>
          </a:p>
        </p:txBody>
      </p:sp>
      <p:sp>
        <p:nvSpPr>
          <p:cNvPr id="5" name="Title 1">
            <a:extLst>
              <a:ext uri="{FF2B5EF4-FFF2-40B4-BE49-F238E27FC236}">
                <a16:creationId xmlns:a16="http://schemas.microsoft.com/office/drawing/2014/main" id="{098A3E14-FABA-4152-9C33-AD099573E911}"/>
              </a:ext>
            </a:extLst>
          </p:cNvPr>
          <p:cNvSpPr>
            <a:spLocks noGrp="1"/>
          </p:cNvSpPr>
          <p:nvPr>
            <p:ph type="title"/>
          </p:nvPr>
        </p:nvSpPr>
        <p:spPr>
          <a:xfrm>
            <a:off x="750276" y="719998"/>
            <a:ext cx="11430000" cy="1319815"/>
          </a:xfrm>
        </p:spPr>
        <p:txBody>
          <a:bodyPr>
            <a:normAutofit fontScale="90000"/>
          </a:bodyPr>
          <a:lstStyle/>
          <a:p>
            <a:r>
              <a:rPr lang="en-US" dirty="0"/>
              <a:t>Why 3D-bioprinting of organs?</a:t>
            </a:r>
          </a:p>
        </p:txBody>
      </p:sp>
      <p:cxnSp>
        <p:nvCxnSpPr>
          <p:cNvPr id="7" name="Straight Connector 6">
            <a:extLst>
              <a:ext uri="{FF2B5EF4-FFF2-40B4-BE49-F238E27FC236}">
                <a16:creationId xmlns:a16="http://schemas.microsoft.com/office/drawing/2014/main" id="{64E14401-7339-4A63-A123-24C3628729EE}"/>
              </a:ext>
            </a:extLst>
          </p:cNvPr>
          <p:cNvCxnSpPr/>
          <p:nvPr/>
        </p:nvCxnSpPr>
        <p:spPr>
          <a:xfrm flipV="1">
            <a:off x="711932" y="1731833"/>
            <a:ext cx="9447541" cy="19244"/>
          </a:xfrm>
          <a:prstGeom prst="line">
            <a:avLst/>
          </a:prstGeom>
          <a:noFill/>
          <a:ln w="25400" cap="flat">
            <a:solidFill>
              <a:srgbClr val="9C6114"/>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9167344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52885-FDCC-4A0D-8C39-2E7BD43B9B77}"/>
              </a:ext>
            </a:extLst>
          </p:cNvPr>
          <p:cNvSpPr>
            <a:spLocks noGrp="1"/>
          </p:cNvSpPr>
          <p:nvPr>
            <p:ph type="title"/>
          </p:nvPr>
        </p:nvSpPr>
        <p:spPr/>
        <p:txBody>
          <a:bodyPr>
            <a:normAutofit fontScale="90000"/>
          </a:bodyPr>
          <a:lstStyle/>
          <a:p>
            <a:r>
              <a:rPr lang="en-US" dirty="0"/>
              <a:t>Tissue engineering paradigm</a:t>
            </a:r>
            <a:endParaRPr lang="en-SE" dirty="0"/>
          </a:p>
        </p:txBody>
      </p:sp>
      <p:sp>
        <p:nvSpPr>
          <p:cNvPr id="5" name="TextBox 4">
            <a:extLst>
              <a:ext uri="{FF2B5EF4-FFF2-40B4-BE49-F238E27FC236}">
                <a16:creationId xmlns:a16="http://schemas.microsoft.com/office/drawing/2014/main" id="{A51EE544-F072-4BB9-A041-3F0AF8CCDEE1}"/>
              </a:ext>
            </a:extLst>
          </p:cNvPr>
          <p:cNvSpPr txBox="1"/>
          <p:nvPr/>
        </p:nvSpPr>
        <p:spPr>
          <a:xfrm>
            <a:off x="142104" y="9272875"/>
            <a:ext cx="1056943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r>
              <a:rPr lang="en-US" sz="2000" dirty="0"/>
              <a:t>Martina </a:t>
            </a:r>
            <a:r>
              <a:rPr kumimoji="0" lang="en-US" sz="2000" b="0" i="0" u="none" strike="noStrike" cap="none" spc="0" normalizeH="0" baseline="0" dirty="0">
                <a:ln>
                  <a:noFill/>
                </a:ln>
                <a:solidFill>
                  <a:srgbClr val="000000"/>
                </a:solidFill>
                <a:effectLst/>
                <a:uFillTx/>
                <a:latin typeface="+mn-lt"/>
                <a:ea typeface="+mn-ea"/>
                <a:cs typeface="+mn-cs"/>
                <a:sym typeface="Helvetica Light"/>
              </a:rPr>
              <a:t>De Santis, </a:t>
            </a:r>
            <a:r>
              <a:rPr kumimoji="0" lang="en-US" sz="2000" b="0" i="0" u="none" strike="noStrike" cap="none" spc="0" normalizeH="0" baseline="0" dirty="0" err="1">
                <a:ln>
                  <a:noFill/>
                </a:ln>
                <a:solidFill>
                  <a:srgbClr val="000000"/>
                </a:solidFill>
                <a:effectLst/>
                <a:uFillTx/>
                <a:latin typeface="+mn-lt"/>
                <a:ea typeface="+mn-ea"/>
                <a:cs typeface="+mn-cs"/>
                <a:sym typeface="Helvetica Light"/>
              </a:rPr>
              <a:t>SinemTas</a:t>
            </a:r>
            <a:r>
              <a:rPr kumimoji="0" lang="en-US" sz="2000" b="0" i="0" u="none" strike="noStrike" cap="none" spc="0" normalizeH="0" baseline="0" dirty="0">
                <a:ln>
                  <a:noFill/>
                </a:ln>
                <a:solidFill>
                  <a:srgbClr val="000000"/>
                </a:solidFill>
                <a:effectLst/>
                <a:uFillTx/>
                <a:latin typeface="+mn-lt"/>
                <a:ea typeface="+mn-ea"/>
                <a:cs typeface="+mn-cs"/>
                <a:sym typeface="Helvetica Light"/>
              </a:rPr>
              <a:t>, Deniz B</a:t>
            </a:r>
            <a:r>
              <a:rPr lang="en-GB" sz="2000" dirty="0" err="1"/>
              <a:t>ölükbas</a:t>
            </a:r>
            <a:r>
              <a:rPr lang="en-GB" sz="2000" dirty="0"/>
              <a:t>, </a:t>
            </a:r>
            <a:r>
              <a:rPr lang="en-GB" sz="2000" dirty="0" err="1"/>
              <a:t>Sujeethkumar</a:t>
            </a:r>
            <a:r>
              <a:rPr lang="en-GB" sz="2000" dirty="0"/>
              <a:t> </a:t>
            </a:r>
            <a:r>
              <a:rPr lang="en-GB" sz="2000" dirty="0" err="1"/>
              <a:t>Prithivirat</a:t>
            </a:r>
            <a:r>
              <a:rPr lang="en-GB" sz="2000" dirty="0"/>
              <a:t>, Iran Augusto De Silva</a:t>
            </a:r>
            <a:r>
              <a:rPr kumimoji="0" lang="en-US" sz="2000" b="0" i="0" u="none" strike="noStrike" cap="none" spc="0" normalizeH="0" baseline="0" dirty="0">
                <a:ln>
                  <a:noFill/>
                </a:ln>
                <a:solidFill>
                  <a:srgbClr val="000000"/>
                </a:solidFill>
                <a:effectLst/>
                <a:uFillTx/>
                <a:latin typeface="+mn-lt"/>
                <a:ea typeface="+mn-ea"/>
                <a:cs typeface="+mn-cs"/>
                <a:sym typeface="Helvetica Light"/>
              </a:rPr>
              <a:t> </a:t>
            </a:r>
          </a:p>
        </p:txBody>
      </p:sp>
      <p:pic>
        <p:nvPicPr>
          <p:cNvPr id="6148" name="Picture 4" descr="http://editorial.3dprint.com/wp-content/uploads/2017/07/file-20170703-32591-100f65h.jpg">
            <a:extLst>
              <a:ext uri="{FF2B5EF4-FFF2-40B4-BE49-F238E27FC236}">
                <a16:creationId xmlns:a16="http://schemas.microsoft.com/office/drawing/2014/main" id="{3446C80E-9E0D-45E5-8ED6-43BD8CC40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2039815"/>
            <a:ext cx="10299700" cy="5764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83294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D4CFC4-E637-4942-8F6A-3BBB387475E8}"/>
              </a:ext>
            </a:extLst>
          </p:cNvPr>
          <p:cNvPicPr>
            <a:picLocks noChangeAspect="1"/>
          </p:cNvPicPr>
          <p:nvPr/>
        </p:nvPicPr>
        <p:blipFill>
          <a:blip r:embed="rId2"/>
          <a:stretch>
            <a:fillRect/>
          </a:stretch>
        </p:blipFill>
        <p:spPr>
          <a:xfrm>
            <a:off x="10168040" y="192425"/>
            <a:ext cx="2836760" cy="1462878"/>
          </a:xfrm>
          <a:prstGeom prst="rect">
            <a:avLst/>
          </a:prstGeom>
        </p:spPr>
      </p:pic>
      <p:cxnSp>
        <p:nvCxnSpPr>
          <p:cNvPr id="5" name="Straight Connector 4"/>
          <p:cNvCxnSpPr/>
          <p:nvPr/>
        </p:nvCxnSpPr>
        <p:spPr>
          <a:xfrm flipV="1">
            <a:off x="711933" y="1731835"/>
            <a:ext cx="9447541" cy="19244"/>
          </a:xfrm>
          <a:prstGeom prst="line">
            <a:avLst/>
          </a:prstGeom>
          <a:noFill/>
          <a:ln w="25400" cap="flat">
            <a:solidFill>
              <a:srgbClr val="9C6114"/>
            </a:solidFill>
            <a:prstDash val="solid"/>
            <a:miter lim="400000"/>
          </a:ln>
          <a:effectLst/>
          <a:sp3d/>
        </p:spPr>
        <p:style>
          <a:lnRef idx="0">
            <a:scrgbClr r="0" g="0" b="0"/>
          </a:lnRef>
          <a:fillRef idx="0">
            <a:scrgbClr r="0" g="0" b="0"/>
          </a:fillRef>
          <a:effectRef idx="0">
            <a:scrgbClr r="0" g="0" b="0"/>
          </a:effectRef>
          <a:fontRef idx="none"/>
        </p:style>
      </p:cxnSp>
      <p:sp>
        <p:nvSpPr>
          <p:cNvPr id="25" name="Title 24">
            <a:extLst>
              <a:ext uri="{FF2B5EF4-FFF2-40B4-BE49-F238E27FC236}">
                <a16:creationId xmlns:a16="http://schemas.microsoft.com/office/drawing/2014/main" id="{B6C0AFEC-3B55-40E0-A4FF-78E8305F8B32}"/>
              </a:ext>
            </a:extLst>
          </p:cNvPr>
          <p:cNvSpPr>
            <a:spLocks noGrp="1"/>
          </p:cNvSpPr>
          <p:nvPr>
            <p:ph type="title"/>
          </p:nvPr>
        </p:nvSpPr>
        <p:spPr>
          <a:xfrm>
            <a:off x="750277" y="720000"/>
            <a:ext cx="11430000" cy="1319815"/>
          </a:xfrm>
        </p:spPr>
        <p:txBody>
          <a:bodyPr>
            <a:normAutofit/>
          </a:bodyPr>
          <a:lstStyle/>
          <a:p>
            <a:r>
              <a:rPr lang="en-GB" sz="4400" b="1" dirty="0"/>
              <a:t>Principle of Tissue Engineering</a:t>
            </a:r>
            <a:endParaRPr lang="en-SE" sz="4400" b="1" dirty="0"/>
          </a:p>
        </p:txBody>
      </p:sp>
      <p:sp>
        <p:nvSpPr>
          <p:cNvPr id="3" name="Oval 2">
            <a:extLst>
              <a:ext uri="{FF2B5EF4-FFF2-40B4-BE49-F238E27FC236}">
                <a16:creationId xmlns:a16="http://schemas.microsoft.com/office/drawing/2014/main" id="{00A35ADA-3D0E-49F7-AE4E-4A9D09672A53}"/>
              </a:ext>
            </a:extLst>
          </p:cNvPr>
          <p:cNvSpPr/>
          <p:nvPr/>
        </p:nvSpPr>
        <p:spPr>
          <a:xfrm>
            <a:off x="3672951" y="2567390"/>
            <a:ext cx="4080000" cy="4080000"/>
          </a:xfrm>
          <a:prstGeom prst="ellipse">
            <a:avLst/>
          </a:prstGeom>
          <a:solidFill>
            <a:srgbClr val="E3B6BB">
              <a:alpha val="30196"/>
            </a:srgb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SE"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8" name="Oval 7">
            <a:extLst>
              <a:ext uri="{FF2B5EF4-FFF2-40B4-BE49-F238E27FC236}">
                <a16:creationId xmlns:a16="http://schemas.microsoft.com/office/drawing/2014/main" id="{345C747F-BF97-4CE2-B4AD-9B974CE96A34}"/>
              </a:ext>
            </a:extLst>
          </p:cNvPr>
          <p:cNvSpPr/>
          <p:nvPr/>
        </p:nvSpPr>
        <p:spPr>
          <a:xfrm>
            <a:off x="5261081" y="2567390"/>
            <a:ext cx="4080000" cy="4080000"/>
          </a:xfrm>
          <a:prstGeom prst="ellipse">
            <a:avLst/>
          </a:prstGeom>
          <a:solidFill>
            <a:srgbClr val="FFC000">
              <a:alpha val="30196"/>
            </a:srgb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9" name="Oval 8">
            <a:extLst>
              <a:ext uri="{FF2B5EF4-FFF2-40B4-BE49-F238E27FC236}">
                <a16:creationId xmlns:a16="http://schemas.microsoft.com/office/drawing/2014/main" id="{B93371D5-6B41-4EBB-8BAB-9FCA9360BD76}"/>
              </a:ext>
            </a:extLst>
          </p:cNvPr>
          <p:cNvSpPr/>
          <p:nvPr/>
        </p:nvSpPr>
        <p:spPr>
          <a:xfrm>
            <a:off x="4481450" y="3729898"/>
            <a:ext cx="4080000" cy="4080000"/>
          </a:xfrm>
          <a:prstGeom prst="ellipse">
            <a:avLst/>
          </a:prstGeom>
          <a:solidFill>
            <a:srgbClr val="00B050">
              <a:alpha val="30196"/>
            </a:srgb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7" name="TextBox 6">
            <a:extLst>
              <a:ext uri="{FF2B5EF4-FFF2-40B4-BE49-F238E27FC236}">
                <a16:creationId xmlns:a16="http://schemas.microsoft.com/office/drawing/2014/main" id="{068C4C8F-3C9B-4D9E-8716-7AD54725709E}"/>
              </a:ext>
            </a:extLst>
          </p:cNvPr>
          <p:cNvSpPr txBox="1"/>
          <p:nvPr/>
        </p:nvSpPr>
        <p:spPr>
          <a:xfrm rot="18746508">
            <a:off x="4138896" y="3432381"/>
            <a:ext cx="116305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rgbClr val="000000"/>
                </a:solidFill>
                <a:effectLst/>
                <a:uFillTx/>
                <a:latin typeface="+mn-lt"/>
                <a:ea typeface="+mn-ea"/>
                <a:cs typeface="+mn-cs"/>
                <a:sym typeface="Helvetica Light"/>
              </a:rPr>
              <a:t>Cells</a:t>
            </a:r>
            <a:endParaRPr kumimoji="0" lang="en-SE" sz="3200" b="1" i="0" u="none" strike="noStrike" cap="none" spc="0" normalizeH="0" baseline="0" dirty="0">
              <a:ln>
                <a:noFill/>
              </a:ln>
              <a:solidFill>
                <a:srgbClr val="000000"/>
              </a:solidFill>
              <a:effectLst/>
              <a:uFillTx/>
              <a:latin typeface="+mn-lt"/>
              <a:ea typeface="+mn-ea"/>
              <a:cs typeface="+mn-cs"/>
              <a:sym typeface="Helvetica Light"/>
            </a:endParaRPr>
          </a:p>
        </p:txBody>
      </p:sp>
      <p:sp>
        <p:nvSpPr>
          <p:cNvPr id="12" name="TextBox 11">
            <a:extLst>
              <a:ext uri="{FF2B5EF4-FFF2-40B4-BE49-F238E27FC236}">
                <a16:creationId xmlns:a16="http://schemas.microsoft.com/office/drawing/2014/main" id="{24CF31E6-74E1-43DF-87CD-57FEC278E06F}"/>
              </a:ext>
            </a:extLst>
          </p:cNvPr>
          <p:cNvSpPr txBox="1"/>
          <p:nvPr/>
        </p:nvSpPr>
        <p:spPr>
          <a:xfrm rot="3379698">
            <a:off x="7422076" y="3580120"/>
            <a:ext cx="175354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rgbClr val="000000"/>
                </a:solidFill>
                <a:effectLst/>
                <a:uFillTx/>
                <a:latin typeface="+mn-lt"/>
                <a:ea typeface="+mn-ea"/>
                <a:cs typeface="+mn-cs"/>
                <a:sym typeface="Helvetica Light"/>
              </a:rPr>
              <a:t>Scaffold</a:t>
            </a:r>
          </a:p>
        </p:txBody>
      </p:sp>
      <p:sp>
        <p:nvSpPr>
          <p:cNvPr id="13" name="TextBox 12">
            <a:extLst>
              <a:ext uri="{FF2B5EF4-FFF2-40B4-BE49-F238E27FC236}">
                <a16:creationId xmlns:a16="http://schemas.microsoft.com/office/drawing/2014/main" id="{9F6431A4-CE14-48B4-83C6-154F45E0A45B}"/>
              </a:ext>
            </a:extLst>
          </p:cNvPr>
          <p:cNvSpPr txBox="1"/>
          <p:nvPr/>
        </p:nvSpPr>
        <p:spPr>
          <a:xfrm>
            <a:off x="5625943" y="6621562"/>
            <a:ext cx="1889213"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rgbClr val="000000"/>
                </a:solidFill>
                <a:effectLst/>
                <a:uFillTx/>
                <a:latin typeface="+mn-lt"/>
                <a:ea typeface="+mn-ea"/>
                <a:cs typeface="+mn-cs"/>
                <a:sym typeface="Helvetica Light"/>
              </a:rPr>
              <a:t>Bioactive molecules</a:t>
            </a:r>
            <a:endParaRPr kumimoji="0" lang="en-SE" sz="3200" b="1" i="0" u="none" strike="noStrike" cap="none" spc="0" normalizeH="0" baseline="0" dirty="0">
              <a:ln>
                <a:noFill/>
              </a:ln>
              <a:solidFill>
                <a:srgbClr val="000000"/>
              </a:solidFill>
              <a:effectLst/>
              <a:uFillTx/>
              <a:latin typeface="+mn-lt"/>
              <a:ea typeface="+mn-ea"/>
              <a:cs typeface="+mn-cs"/>
              <a:sym typeface="Helvetica Light"/>
            </a:endParaRPr>
          </a:p>
        </p:txBody>
      </p:sp>
      <p:sp>
        <p:nvSpPr>
          <p:cNvPr id="14" name="TextBox 13">
            <a:extLst>
              <a:ext uri="{FF2B5EF4-FFF2-40B4-BE49-F238E27FC236}">
                <a16:creationId xmlns:a16="http://schemas.microsoft.com/office/drawing/2014/main" id="{20E6B22E-4072-47F9-8A2A-81D5C77DF032}"/>
              </a:ext>
            </a:extLst>
          </p:cNvPr>
          <p:cNvSpPr txBox="1"/>
          <p:nvPr/>
        </p:nvSpPr>
        <p:spPr>
          <a:xfrm>
            <a:off x="5334900" y="4025376"/>
            <a:ext cx="2420533"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800" b="1" i="0" u="none" strike="noStrike" cap="none" spc="0" normalizeH="0" baseline="0" dirty="0">
                <a:ln>
                  <a:noFill/>
                </a:ln>
                <a:solidFill>
                  <a:srgbClr val="000000"/>
                </a:solidFill>
                <a:effectLst/>
                <a:uFillTx/>
                <a:latin typeface="+mn-lt"/>
                <a:ea typeface="+mn-ea"/>
                <a:cs typeface="+mn-cs"/>
                <a:sym typeface="Helvetica Light"/>
              </a:rPr>
              <a:t>Bioengineered Organ</a:t>
            </a:r>
            <a:endParaRPr kumimoji="0" lang="en-SE" sz="2800" b="1" i="0" u="none" strike="noStrike" cap="none" spc="0" normalizeH="0" baseline="0" dirty="0">
              <a:ln>
                <a:noFill/>
              </a:ln>
              <a:solidFill>
                <a:srgbClr val="000000"/>
              </a:solidFill>
              <a:effectLst/>
              <a:uFillTx/>
              <a:latin typeface="+mn-lt"/>
              <a:ea typeface="+mn-ea"/>
              <a:cs typeface="+mn-cs"/>
              <a:sym typeface="Helvetica Light"/>
            </a:endParaRPr>
          </a:p>
        </p:txBody>
      </p:sp>
      <p:pic>
        <p:nvPicPr>
          <p:cNvPr id="17" name="Picture 2" descr="mage result for lung">
            <a:extLst>
              <a:ext uri="{FF2B5EF4-FFF2-40B4-BE49-F238E27FC236}">
                <a16:creationId xmlns:a16="http://schemas.microsoft.com/office/drawing/2014/main" id="{6E3E57F9-F1A5-42DA-9E41-EF015F4823B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6452" b="92115" l="15676" r="85946">
                        <a14:foregroundMark x1="29730" y1="85305" x2="29730" y2="85305"/>
                        <a14:foregroundMark x1="38378" y1="8244" x2="38378" y2="8244"/>
                        <a14:foregroundMark x1="61351" y1="7168" x2="61351" y2="7168"/>
                        <a14:foregroundMark x1="80811" y1="80645" x2="80811" y2="80645"/>
                        <a14:foregroundMark x1="68919" y1="89606" x2="68919" y2="89606"/>
                        <a14:foregroundMark x1="74054" y1="90681" x2="74054" y2="90681"/>
                        <a14:foregroundMark x1="79189" y1="92115" x2="79189" y2="92115"/>
                        <a14:foregroundMark x1="75676" y1="90681" x2="75676" y2="90681"/>
                        <a14:foregroundMark x1="83243" y1="92115" x2="83243" y2="92115"/>
                        <a14:foregroundMark x1="85946" y1="67025" x2="85946" y2="67025"/>
                      </a14:backgroundRemoval>
                    </a14:imgEffect>
                    <a14:imgEffect>
                      <a14:brightnessContrast bright="20000"/>
                    </a14:imgEffect>
                  </a14:imgLayer>
                </a14:imgProps>
              </a:ext>
              <a:ext uri="{28A0092B-C50C-407E-A947-70E740481C1C}">
                <a14:useLocalDpi xmlns:a14="http://schemas.microsoft.com/office/drawing/2010/main" val="0"/>
              </a:ext>
            </a:extLst>
          </a:blip>
          <a:srcRect l="7557" r="8959"/>
          <a:stretch/>
        </p:blipFill>
        <p:spPr bwMode="auto">
          <a:xfrm>
            <a:off x="6570549" y="5007820"/>
            <a:ext cx="674997" cy="6082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Image result for bone">
            <a:extLst>
              <a:ext uri="{FF2B5EF4-FFF2-40B4-BE49-F238E27FC236}">
                <a16:creationId xmlns:a16="http://schemas.microsoft.com/office/drawing/2014/main" id="{A1523817-F8FD-4A98-A5A3-A4028420202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556" b="93333" l="9626" r="91979">
                        <a14:foregroundMark x1="57754" y1="22963" x2="57754" y2="22963"/>
                        <a14:foregroundMark x1="60963" y1="36667" x2="60963" y2="36667"/>
                        <a14:foregroundMark x1="65241" y1="30741" x2="65241" y2="30741"/>
                        <a14:foregroundMark x1="65775" y1="32222" x2="65775" y2="32222"/>
                        <a14:foregroundMark x1="72193" y1="20741" x2="72193" y2="20741"/>
                        <a14:foregroundMark x1="79144" y1="15185" x2="79144" y2="15185"/>
                        <a14:foregroundMark x1="87166" y1="17037" x2="87166" y2="17037"/>
                        <a14:foregroundMark x1="91979" y1="10000" x2="91979" y2="10000"/>
                        <a14:foregroundMark x1="64706" y1="5556" x2="64706" y2="5556"/>
                        <a14:foregroundMark x1="32620" y1="93333" x2="32620" y2="93333"/>
                        <a14:foregroundMark x1="28342" y1="88148" x2="28342" y2="88148"/>
                        <a14:foregroundMark x1="24599" y1="88889" x2="24599" y2="88889"/>
                        <a14:foregroundMark x1="53476" y1="45185" x2="53476" y2="45185"/>
                      </a14:backgroundRemoval>
                    </a14:imgEffect>
                  </a14:imgLayer>
                </a14:imgProps>
              </a:ext>
              <a:ext uri="{28A0092B-C50C-407E-A947-70E740481C1C}">
                <a14:useLocalDpi xmlns:a14="http://schemas.microsoft.com/office/drawing/2010/main" val="0"/>
              </a:ext>
            </a:extLst>
          </a:blip>
          <a:srcRect/>
          <a:stretch>
            <a:fillRect/>
          </a:stretch>
        </p:blipFill>
        <p:spPr bwMode="auto">
          <a:xfrm rot="3455548">
            <a:off x="6213700" y="5429350"/>
            <a:ext cx="674997" cy="9745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mage result for heart">
            <a:extLst>
              <a:ext uri="{FF2B5EF4-FFF2-40B4-BE49-F238E27FC236}">
                <a16:creationId xmlns:a16="http://schemas.microsoft.com/office/drawing/2014/main" id="{26E79AB9-2188-4879-8F3E-6BD97AE7C60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000" b="94500" l="9884" r="89535">
                        <a14:foregroundMark x1="50581" y1="10500" x2="50581" y2="10500"/>
                        <a14:foregroundMark x1="43605" y1="12000" x2="43605" y2="12000"/>
                        <a14:foregroundMark x1="43023" y1="10000" x2="43023" y2="10000"/>
                        <a14:foregroundMark x1="58140" y1="9000" x2="58140" y2="9000"/>
                        <a14:foregroundMark x1="41860" y1="7000" x2="41860" y2="7000"/>
                        <a14:foregroundMark x1="51744" y1="94500" x2="51744" y2="94500"/>
                      </a14:backgroundRemoval>
                    </a14:imgEffect>
                  </a14:imgLayer>
                </a14:imgProps>
              </a:ext>
              <a:ext uri="{28A0092B-C50C-407E-A947-70E740481C1C}">
                <a14:useLocalDpi xmlns:a14="http://schemas.microsoft.com/office/drawing/2010/main" val="0"/>
              </a:ext>
            </a:extLst>
          </a:blip>
          <a:srcRect/>
          <a:stretch>
            <a:fillRect/>
          </a:stretch>
        </p:blipFill>
        <p:spPr bwMode="auto">
          <a:xfrm>
            <a:off x="5846988" y="4971011"/>
            <a:ext cx="586417" cy="681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18879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ln w="12700">
            <a:miter lim="400000"/>
          </a:ln>
        </p:spPr>
        <p:txBody>
          <a:bodyPr lIns="50797" tIns="50797" rIns="50797" bIns="359982" anchor="b">
            <a:normAutofit fontScale="90000"/>
          </a:bodyPr>
          <a:lstStyle/>
          <a:p>
            <a:r>
              <a:rPr lang="en-US" dirty="0"/>
              <a:t>Complexity</a:t>
            </a:r>
          </a:p>
        </p:txBody>
      </p:sp>
      <p:pic>
        <p:nvPicPr>
          <p:cNvPr id="4" name="Picture 3">
            <a:extLst>
              <a:ext uri="{FF2B5EF4-FFF2-40B4-BE49-F238E27FC236}">
                <a16:creationId xmlns:a16="http://schemas.microsoft.com/office/drawing/2014/main" id="{68D4CFC4-E637-4942-8F6A-3BBB387475E8}"/>
              </a:ext>
            </a:extLst>
          </p:cNvPr>
          <p:cNvPicPr>
            <a:picLocks noChangeAspect="1"/>
          </p:cNvPicPr>
          <p:nvPr/>
        </p:nvPicPr>
        <p:blipFill>
          <a:blip r:embed="rId3"/>
          <a:stretch>
            <a:fillRect/>
          </a:stretch>
        </p:blipFill>
        <p:spPr>
          <a:xfrm>
            <a:off x="10168040" y="192425"/>
            <a:ext cx="2836760" cy="1462878"/>
          </a:xfrm>
          <a:prstGeom prst="rect">
            <a:avLst/>
          </a:prstGeom>
        </p:spPr>
      </p:pic>
      <p:cxnSp>
        <p:nvCxnSpPr>
          <p:cNvPr id="5" name="Straight Connector 4"/>
          <p:cNvCxnSpPr/>
          <p:nvPr/>
        </p:nvCxnSpPr>
        <p:spPr>
          <a:xfrm flipV="1">
            <a:off x="711933" y="1731835"/>
            <a:ext cx="9447541" cy="19244"/>
          </a:xfrm>
          <a:prstGeom prst="line">
            <a:avLst/>
          </a:prstGeom>
          <a:noFill/>
          <a:ln w="25400" cap="flat">
            <a:solidFill>
              <a:srgbClr val="9C6114"/>
            </a:solidFill>
            <a:prstDash val="solid"/>
            <a:miter lim="400000"/>
          </a:ln>
          <a:effectLst/>
          <a:sp3d/>
        </p:spPr>
        <p:style>
          <a:lnRef idx="0">
            <a:scrgbClr r="0" g="0" b="0"/>
          </a:lnRef>
          <a:fillRef idx="0">
            <a:scrgbClr r="0" g="0" b="0"/>
          </a:fillRef>
          <a:effectRef idx="0">
            <a:scrgbClr r="0" g="0" b="0"/>
          </a:effectRef>
          <a:fontRef idx="none"/>
        </p:style>
      </p:cxnSp>
      <p:grpSp>
        <p:nvGrpSpPr>
          <p:cNvPr id="6" name="Group 5">
            <a:extLst>
              <a:ext uri="{FF2B5EF4-FFF2-40B4-BE49-F238E27FC236}">
                <a16:creationId xmlns:a16="http://schemas.microsoft.com/office/drawing/2014/main" id="{B901DB58-42C6-4505-A97F-F13623BCAE63}"/>
              </a:ext>
            </a:extLst>
          </p:cNvPr>
          <p:cNvGrpSpPr/>
          <p:nvPr/>
        </p:nvGrpSpPr>
        <p:grpSpPr>
          <a:xfrm>
            <a:off x="837337" y="4614849"/>
            <a:ext cx="11430000" cy="904921"/>
            <a:chOff x="1240325" y="4852860"/>
            <a:chExt cx="10495954" cy="697314"/>
          </a:xfrm>
        </p:grpSpPr>
        <p:sp>
          <p:nvSpPr>
            <p:cNvPr id="7" name="Right Triangle 6">
              <a:extLst>
                <a:ext uri="{FF2B5EF4-FFF2-40B4-BE49-F238E27FC236}">
                  <a16:creationId xmlns:a16="http://schemas.microsoft.com/office/drawing/2014/main" id="{3BBD6A03-17F8-4AEA-BAFD-69F176F36E5B}"/>
                </a:ext>
              </a:extLst>
            </p:cNvPr>
            <p:cNvSpPr/>
            <p:nvPr/>
          </p:nvSpPr>
          <p:spPr>
            <a:xfrm rot="16200000">
              <a:off x="6139645" y="-46460"/>
              <a:ext cx="697314" cy="10495954"/>
            </a:xfrm>
            <a:prstGeom prst="r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4400" dirty="0"/>
            </a:p>
          </p:txBody>
        </p:sp>
        <p:sp>
          <p:nvSpPr>
            <p:cNvPr id="8" name="TextBox 7">
              <a:extLst>
                <a:ext uri="{FF2B5EF4-FFF2-40B4-BE49-F238E27FC236}">
                  <a16:creationId xmlns:a16="http://schemas.microsoft.com/office/drawing/2014/main" id="{0641D7F9-2564-4A87-95A5-A13A13A03B29}"/>
                </a:ext>
              </a:extLst>
            </p:cNvPr>
            <p:cNvSpPr txBox="1"/>
            <p:nvPr/>
          </p:nvSpPr>
          <p:spPr>
            <a:xfrm>
              <a:off x="8074775" y="5096751"/>
              <a:ext cx="3590482" cy="403183"/>
            </a:xfrm>
            <a:prstGeom prst="rect">
              <a:avLst/>
            </a:prstGeom>
            <a:noFill/>
            <a:ln>
              <a:noFill/>
            </a:ln>
          </p:spPr>
          <p:txBody>
            <a:bodyPr wrap="square" rtlCol="0">
              <a:spAutoFit/>
            </a:bodyPr>
            <a:lstStyle/>
            <a:p>
              <a:pPr algn="r"/>
              <a:r>
                <a:rPr lang="en-GB" sz="2800" b="1" dirty="0">
                  <a:solidFill>
                    <a:schemeClr val="bg1"/>
                  </a:solidFill>
                </a:rPr>
                <a:t>Complexity of organ</a:t>
              </a:r>
              <a:endParaRPr lang="en-SE" sz="2800" b="1" dirty="0">
                <a:solidFill>
                  <a:schemeClr val="bg1"/>
                </a:solidFill>
              </a:endParaRPr>
            </a:p>
          </p:txBody>
        </p:sp>
      </p:grpSp>
      <p:pic>
        <p:nvPicPr>
          <p:cNvPr id="9" name="Picture 2" descr="mage result for lung">
            <a:extLst>
              <a:ext uri="{FF2B5EF4-FFF2-40B4-BE49-F238E27FC236}">
                <a16:creationId xmlns:a16="http://schemas.microsoft.com/office/drawing/2014/main" id="{CFE4621E-A57E-4A60-A754-127790D34FE9}"/>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7557" r="8959"/>
          <a:stretch/>
        </p:blipFill>
        <p:spPr bwMode="auto">
          <a:xfrm>
            <a:off x="8319603" y="2836764"/>
            <a:ext cx="1861251" cy="16772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brain image">
            <a:extLst>
              <a:ext uri="{FF2B5EF4-FFF2-40B4-BE49-F238E27FC236}">
                <a16:creationId xmlns:a16="http://schemas.microsoft.com/office/drawing/2014/main" id="{65DC10BA-741E-4F4A-AE6E-F6FE68B9C9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360" t="5861" r="16937"/>
          <a:stretch/>
        </p:blipFill>
        <p:spPr bwMode="auto">
          <a:xfrm>
            <a:off x="10510838" y="2942227"/>
            <a:ext cx="1540701" cy="12846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bone">
            <a:extLst>
              <a:ext uri="{FF2B5EF4-FFF2-40B4-BE49-F238E27FC236}">
                <a16:creationId xmlns:a16="http://schemas.microsoft.com/office/drawing/2014/main" id="{18E34983-EA52-48BC-BFE0-73714DB35E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8483" y="3187746"/>
            <a:ext cx="1161646" cy="16772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Related image">
            <a:extLst>
              <a:ext uri="{FF2B5EF4-FFF2-40B4-BE49-F238E27FC236}">
                <a16:creationId xmlns:a16="http://schemas.microsoft.com/office/drawing/2014/main" id="{EDE397C8-CB10-4F75-841B-4B7AD972603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5528" t="10579" r="3079" b="14296"/>
          <a:stretch/>
        </p:blipFill>
        <p:spPr bwMode="auto">
          <a:xfrm>
            <a:off x="3214522" y="3584536"/>
            <a:ext cx="982803" cy="12171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FECDF80-BCB4-48E5-93B1-CA7F582F03FB}"/>
              </a:ext>
            </a:extLst>
          </p:cNvPr>
          <p:cNvSpPr txBox="1"/>
          <p:nvPr/>
        </p:nvSpPr>
        <p:spPr>
          <a:xfrm flipH="1">
            <a:off x="3296737" y="2811082"/>
            <a:ext cx="818372" cy="523220"/>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rPr>
              <a:t>skin</a:t>
            </a:r>
            <a:endParaRPr lang="en-SE" sz="28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4F32FEB-A262-440B-AA45-9358FCCE736F}"/>
              </a:ext>
            </a:extLst>
          </p:cNvPr>
          <p:cNvSpPr txBox="1"/>
          <p:nvPr/>
        </p:nvSpPr>
        <p:spPr>
          <a:xfrm flipH="1">
            <a:off x="4817946" y="2490449"/>
            <a:ext cx="1342720" cy="523220"/>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rPr>
              <a:t>bone</a:t>
            </a:r>
            <a:endParaRPr lang="en-SE" sz="28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605D383-321B-4BD1-8DA3-2E1FA8EC0602}"/>
              </a:ext>
            </a:extLst>
          </p:cNvPr>
          <p:cNvSpPr txBox="1"/>
          <p:nvPr/>
        </p:nvSpPr>
        <p:spPr>
          <a:xfrm flipH="1">
            <a:off x="6561051" y="2263831"/>
            <a:ext cx="1342720" cy="523220"/>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rPr>
              <a:t>heart</a:t>
            </a:r>
            <a:endParaRPr lang="en-SE" sz="28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4A81F84-2970-4863-AA7B-CC105411A250}"/>
              </a:ext>
            </a:extLst>
          </p:cNvPr>
          <p:cNvSpPr txBox="1"/>
          <p:nvPr/>
        </p:nvSpPr>
        <p:spPr>
          <a:xfrm flipH="1">
            <a:off x="8578869" y="2151013"/>
            <a:ext cx="1342719" cy="523220"/>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rPr>
              <a:t>lung</a:t>
            </a:r>
            <a:endParaRPr lang="en-SE" sz="28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8DEC9B8-545D-4A92-80F4-75FF37FC497E}"/>
              </a:ext>
            </a:extLst>
          </p:cNvPr>
          <p:cNvSpPr txBox="1"/>
          <p:nvPr/>
        </p:nvSpPr>
        <p:spPr>
          <a:xfrm flipH="1">
            <a:off x="10459671" y="2039815"/>
            <a:ext cx="1643034" cy="523220"/>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rPr>
              <a:t>brain</a:t>
            </a:r>
            <a:endParaRPr lang="en-SE" sz="2800" dirty="0">
              <a:latin typeface="Arial" panose="020B0604020202020204" pitchFamily="34" charset="0"/>
              <a:cs typeface="Arial" panose="020B0604020202020204" pitchFamily="34" charset="0"/>
            </a:endParaRPr>
          </a:p>
        </p:txBody>
      </p:sp>
      <p:pic>
        <p:nvPicPr>
          <p:cNvPr id="19" name="Picture 10" descr="Image result for bladder image">
            <a:extLst>
              <a:ext uri="{FF2B5EF4-FFF2-40B4-BE49-F238E27FC236}">
                <a16:creationId xmlns:a16="http://schemas.microsoft.com/office/drawing/2014/main" id="{843D760A-52E3-4D2C-A6B5-16F20278334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764" t="14190" r="8119" b="20012"/>
          <a:stretch/>
        </p:blipFill>
        <p:spPr bwMode="auto">
          <a:xfrm>
            <a:off x="804697" y="4066114"/>
            <a:ext cx="1668498" cy="96458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2F52D14-5130-4B99-9B0E-94D7441CAD64}"/>
              </a:ext>
            </a:extLst>
          </p:cNvPr>
          <p:cNvSpPr txBox="1"/>
          <p:nvPr/>
        </p:nvSpPr>
        <p:spPr>
          <a:xfrm flipH="1">
            <a:off x="908589" y="3199274"/>
            <a:ext cx="1460715" cy="523220"/>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rPr>
              <a:t>bladder</a:t>
            </a:r>
            <a:endParaRPr lang="en-SE" sz="2800" dirty="0">
              <a:latin typeface="Arial" panose="020B0604020202020204" pitchFamily="34" charset="0"/>
              <a:cs typeface="Arial" panose="020B0604020202020204" pitchFamily="34" charset="0"/>
            </a:endParaRPr>
          </a:p>
        </p:txBody>
      </p:sp>
      <p:pic>
        <p:nvPicPr>
          <p:cNvPr id="9220" name="Picture 4" descr="Image result for heart">
            <a:extLst>
              <a:ext uri="{FF2B5EF4-FFF2-40B4-BE49-F238E27FC236}">
                <a16:creationId xmlns:a16="http://schemas.microsoft.com/office/drawing/2014/main" id="{FC258CD1-D147-498B-87F3-1E23955E44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66411" y="2984192"/>
            <a:ext cx="1332000" cy="154883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7C3642C-A647-4F64-B0DA-885D0E720B64}"/>
              </a:ext>
            </a:extLst>
          </p:cNvPr>
          <p:cNvSpPr txBox="1"/>
          <p:nvPr/>
        </p:nvSpPr>
        <p:spPr>
          <a:xfrm flipH="1">
            <a:off x="1099031" y="6597731"/>
            <a:ext cx="3287439" cy="1384995"/>
          </a:xfrm>
          <a:prstGeom prst="rect">
            <a:avLst/>
          </a:prstGeom>
          <a:noFill/>
        </p:spPr>
        <p:txBody>
          <a:bodyPr wrap="square" rtlCol="0">
            <a:spAutoFit/>
          </a:bodyPr>
          <a:lstStyle/>
          <a:p>
            <a:pPr algn="l"/>
            <a:r>
              <a:rPr lang="en-GB" sz="2800" dirty="0"/>
              <a:t>2 dimensional</a:t>
            </a:r>
          </a:p>
          <a:p>
            <a:pPr algn="l"/>
            <a:r>
              <a:rPr lang="en-GB" sz="2800" dirty="0"/>
              <a:t>Few cell types</a:t>
            </a:r>
          </a:p>
          <a:p>
            <a:pPr algn="l"/>
            <a:r>
              <a:rPr lang="en-GB" sz="2800" dirty="0"/>
              <a:t>Not moving</a:t>
            </a:r>
            <a:endParaRPr lang="en-SE" sz="2800" dirty="0"/>
          </a:p>
        </p:txBody>
      </p:sp>
      <p:sp>
        <p:nvSpPr>
          <p:cNvPr id="27" name="TextBox 26">
            <a:extLst>
              <a:ext uri="{FF2B5EF4-FFF2-40B4-BE49-F238E27FC236}">
                <a16:creationId xmlns:a16="http://schemas.microsoft.com/office/drawing/2014/main" id="{3F390A4C-26D0-4D69-A461-85C8F6EB9454}"/>
              </a:ext>
            </a:extLst>
          </p:cNvPr>
          <p:cNvSpPr txBox="1"/>
          <p:nvPr/>
        </p:nvSpPr>
        <p:spPr>
          <a:xfrm flipH="1">
            <a:off x="7898410" y="6543380"/>
            <a:ext cx="4368926" cy="1384995"/>
          </a:xfrm>
          <a:prstGeom prst="rect">
            <a:avLst/>
          </a:prstGeom>
          <a:noFill/>
        </p:spPr>
        <p:txBody>
          <a:bodyPr wrap="square" rtlCol="0">
            <a:spAutoFit/>
          </a:bodyPr>
          <a:lstStyle/>
          <a:p>
            <a:pPr algn="l"/>
            <a:r>
              <a:rPr lang="en-GB" sz="2800" dirty="0"/>
              <a:t>3 dimensional</a:t>
            </a:r>
          </a:p>
          <a:p>
            <a:pPr algn="l"/>
            <a:r>
              <a:rPr lang="en-GB" sz="2800" dirty="0"/>
              <a:t>Many different cell types</a:t>
            </a:r>
          </a:p>
          <a:p>
            <a:pPr algn="l"/>
            <a:r>
              <a:rPr lang="en-GB" sz="2800" dirty="0"/>
              <a:t>Constantly moving</a:t>
            </a:r>
            <a:endParaRPr lang="en-SE" sz="2800" dirty="0"/>
          </a:p>
        </p:txBody>
      </p:sp>
    </p:spTree>
    <p:extLst>
      <p:ext uri="{BB962C8B-B14F-4D97-AF65-F5344CB8AC3E}">
        <p14:creationId xmlns:p14="http://schemas.microsoft.com/office/powerpoint/2010/main" val="1558483695"/>
      </p:ext>
    </p:extLst>
  </p:cSld>
  <p:clrMapOvr>
    <a:overrideClrMapping bg1="lt1" tx1="dk1" bg2="lt2" tx2="dk2" accent1="accent1" accent2="accent2" accent3="accent3" accent4="accent4" accent5="accent5" accent6="accent6" hlink="hlink" folHlink="folHlink"/>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12700">
            <a:miter lim="400000"/>
          </a:ln>
        </p:spPr>
        <p:txBody>
          <a:bodyPr lIns="50797" tIns="50797" rIns="50797" bIns="359982" anchor="b">
            <a:normAutofit fontScale="90000"/>
          </a:bodyPr>
          <a:lstStyle/>
          <a:p>
            <a:r>
              <a:rPr lang="en-US" dirty="0"/>
              <a:t>Complexity</a:t>
            </a:r>
          </a:p>
        </p:txBody>
      </p:sp>
      <p:pic>
        <p:nvPicPr>
          <p:cNvPr id="4" name="Picture 3">
            <a:extLst>
              <a:ext uri="{FF2B5EF4-FFF2-40B4-BE49-F238E27FC236}">
                <a16:creationId xmlns:a16="http://schemas.microsoft.com/office/drawing/2014/main" id="{68D4CFC4-E637-4942-8F6A-3BBB387475E8}"/>
              </a:ext>
            </a:extLst>
          </p:cNvPr>
          <p:cNvPicPr>
            <a:picLocks noChangeAspect="1"/>
          </p:cNvPicPr>
          <p:nvPr/>
        </p:nvPicPr>
        <p:blipFill>
          <a:blip r:embed="rId5"/>
          <a:stretch>
            <a:fillRect/>
          </a:stretch>
        </p:blipFill>
        <p:spPr>
          <a:xfrm>
            <a:off x="10168040" y="192425"/>
            <a:ext cx="2836760" cy="1462878"/>
          </a:xfrm>
          <a:prstGeom prst="rect">
            <a:avLst/>
          </a:prstGeom>
        </p:spPr>
      </p:pic>
      <p:cxnSp>
        <p:nvCxnSpPr>
          <p:cNvPr id="5" name="Straight Connector 4"/>
          <p:cNvCxnSpPr/>
          <p:nvPr/>
        </p:nvCxnSpPr>
        <p:spPr>
          <a:xfrm flipV="1">
            <a:off x="711933" y="1731835"/>
            <a:ext cx="9447541" cy="19244"/>
          </a:xfrm>
          <a:prstGeom prst="line">
            <a:avLst/>
          </a:prstGeom>
          <a:noFill/>
          <a:ln w="25400" cap="flat">
            <a:solidFill>
              <a:srgbClr val="9C6114"/>
            </a:solidFill>
            <a:prstDash val="solid"/>
            <a:miter lim="400000"/>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EFECDF80-BCB4-48E5-93B1-CA7F582F03FB}"/>
              </a:ext>
            </a:extLst>
          </p:cNvPr>
          <p:cNvSpPr txBox="1"/>
          <p:nvPr/>
        </p:nvSpPr>
        <p:spPr>
          <a:xfrm flipH="1">
            <a:off x="2679802" y="2307255"/>
            <a:ext cx="818372" cy="523220"/>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rPr>
              <a:t>skin</a:t>
            </a:r>
            <a:endParaRPr lang="en-SE" sz="28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4A81F84-2970-4863-AA7B-CC105411A250}"/>
              </a:ext>
            </a:extLst>
          </p:cNvPr>
          <p:cNvSpPr txBox="1"/>
          <p:nvPr/>
        </p:nvSpPr>
        <p:spPr>
          <a:xfrm flipH="1">
            <a:off x="8313826" y="2307255"/>
            <a:ext cx="1342719" cy="523220"/>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rPr>
              <a:t>lung</a:t>
            </a:r>
            <a:endParaRPr lang="en-SE" sz="28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37C3642C-A647-4F64-B0DA-885D0E720B64}"/>
              </a:ext>
            </a:extLst>
          </p:cNvPr>
          <p:cNvSpPr txBox="1"/>
          <p:nvPr/>
        </p:nvSpPr>
        <p:spPr>
          <a:xfrm flipH="1">
            <a:off x="1854454" y="7095139"/>
            <a:ext cx="3287439" cy="1384995"/>
          </a:xfrm>
          <a:prstGeom prst="rect">
            <a:avLst/>
          </a:prstGeom>
          <a:noFill/>
        </p:spPr>
        <p:txBody>
          <a:bodyPr wrap="square" rtlCol="0">
            <a:spAutoFit/>
          </a:bodyPr>
          <a:lstStyle/>
          <a:p>
            <a:r>
              <a:rPr lang="en-GB" sz="2800" dirty="0"/>
              <a:t>2 dimensional</a:t>
            </a:r>
          </a:p>
          <a:p>
            <a:r>
              <a:rPr lang="en-GB" sz="2800" dirty="0"/>
              <a:t>Few cell types</a:t>
            </a:r>
          </a:p>
          <a:p>
            <a:r>
              <a:rPr lang="en-GB" sz="2800" dirty="0"/>
              <a:t>Not moving</a:t>
            </a:r>
            <a:endParaRPr lang="en-SE" sz="2800" dirty="0"/>
          </a:p>
        </p:txBody>
      </p:sp>
      <p:sp>
        <p:nvSpPr>
          <p:cNvPr id="27" name="TextBox 26">
            <a:extLst>
              <a:ext uri="{FF2B5EF4-FFF2-40B4-BE49-F238E27FC236}">
                <a16:creationId xmlns:a16="http://schemas.microsoft.com/office/drawing/2014/main" id="{3F390A4C-26D0-4D69-A461-85C8F6EB9454}"/>
              </a:ext>
            </a:extLst>
          </p:cNvPr>
          <p:cNvSpPr txBox="1"/>
          <p:nvPr/>
        </p:nvSpPr>
        <p:spPr>
          <a:xfrm flipH="1">
            <a:off x="7117281" y="7095139"/>
            <a:ext cx="4368926" cy="1384995"/>
          </a:xfrm>
          <a:prstGeom prst="rect">
            <a:avLst/>
          </a:prstGeom>
          <a:noFill/>
        </p:spPr>
        <p:txBody>
          <a:bodyPr wrap="square" rtlCol="0">
            <a:spAutoFit/>
          </a:bodyPr>
          <a:lstStyle/>
          <a:p>
            <a:r>
              <a:rPr lang="en-GB" sz="2800" dirty="0"/>
              <a:t>3 dimensional</a:t>
            </a:r>
          </a:p>
          <a:p>
            <a:r>
              <a:rPr lang="en-GB" sz="2800" dirty="0"/>
              <a:t>Many different cell types</a:t>
            </a:r>
          </a:p>
          <a:p>
            <a:r>
              <a:rPr lang="en-GB" sz="2800" dirty="0"/>
              <a:t>Constantly moving</a:t>
            </a:r>
            <a:endParaRPr lang="en-SE" sz="2800" dirty="0"/>
          </a:p>
        </p:txBody>
      </p:sp>
      <p:pic>
        <p:nvPicPr>
          <p:cNvPr id="3" name="y2mate.com - anatomy_of_the_skin_3d_medical_animation_abp_xFPA1_bF7ZM_360p">
            <a:hlinkClick r:id="" action="ppaction://media"/>
            <a:extLst>
              <a:ext uri="{FF2B5EF4-FFF2-40B4-BE49-F238E27FC236}">
                <a16:creationId xmlns:a16="http://schemas.microsoft.com/office/drawing/2014/main" id="{5CFC812D-0149-47A9-A042-D8DBCC05B8FD}"/>
              </a:ext>
            </a:extLst>
          </p:cNvPr>
          <p:cNvPicPr>
            <a:picLocks noChangeAspect="1"/>
          </p:cNvPicPr>
          <p:nvPr>
            <a:videoFile r:link="rId1"/>
            <p:extLst>
              <p:ext uri="{DAA4B4D4-6D71-4841-9C94-3DE7FCFB9230}">
                <p14:media xmlns:p14="http://schemas.microsoft.com/office/powerpoint/2010/main" r:embed="rId2">
                  <p14:trim st="506"/>
                </p14:media>
              </p:ext>
            </p:extLst>
          </p:nvPr>
        </p:nvPicPr>
        <p:blipFill>
          <a:blip r:embed="rId6"/>
          <a:stretch>
            <a:fillRect/>
          </a:stretch>
        </p:blipFill>
        <p:spPr>
          <a:xfrm>
            <a:off x="1116037" y="3805836"/>
            <a:ext cx="5084536" cy="2828273"/>
          </a:xfrm>
          <a:prstGeom prst="rect">
            <a:avLst/>
          </a:prstGeom>
        </p:spPr>
      </p:pic>
      <p:pic>
        <p:nvPicPr>
          <p:cNvPr id="6" name="y2mate.com - florida_hospital_kissimmee_lung_anatomy_animation_ibqFS7wusG4_360p">
            <a:hlinkClick r:id="" action="ppaction://media"/>
            <a:extLst>
              <a:ext uri="{FF2B5EF4-FFF2-40B4-BE49-F238E27FC236}">
                <a16:creationId xmlns:a16="http://schemas.microsoft.com/office/drawing/2014/main" id="{D91B0817-497E-42C5-823E-5F1DECDADC14}"/>
              </a:ext>
            </a:extLst>
          </p:cNvPr>
          <p:cNvPicPr>
            <a:picLocks noChangeAspect="1"/>
          </p:cNvPicPr>
          <p:nvPr>
            <a:videoFile r:link="rId1"/>
            <p:extLst>
              <p:ext uri="{DAA4B4D4-6D71-4841-9C94-3DE7FCFB9230}">
                <p14:media xmlns:p14="http://schemas.microsoft.com/office/powerpoint/2010/main" r:embed="rId3">
                  <p14:trim st="32877" end="76456"/>
                </p14:media>
              </p:ext>
            </p:extLst>
          </p:nvPr>
        </p:nvPicPr>
        <p:blipFill>
          <a:blip r:embed="rId7"/>
          <a:stretch>
            <a:fillRect/>
          </a:stretch>
        </p:blipFill>
        <p:spPr>
          <a:xfrm>
            <a:off x="6465277" y="3516821"/>
            <a:ext cx="6055653" cy="3406305"/>
          </a:xfrm>
          <a:prstGeom prst="rect">
            <a:avLst/>
          </a:prstGeom>
        </p:spPr>
      </p:pic>
    </p:spTree>
    <p:extLst>
      <p:ext uri="{BB962C8B-B14F-4D97-AF65-F5344CB8AC3E}">
        <p14:creationId xmlns:p14="http://schemas.microsoft.com/office/powerpoint/2010/main" val="15259847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9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3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mute="1">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5.png"/></Relationships>
</file>

<file path=ppt/theme/theme1.xml><?xml version="1.0" encoding="utf-8"?>
<a:theme xmlns:a="http://schemas.openxmlformats.org/drawingml/2006/main" name="LU mall">
  <a:themeElements>
    <a:clrScheme name="LU_2017-03-02">
      <a:dk1>
        <a:srgbClr val="000000"/>
      </a:dk1>
      <a:lt1>
        <a:srgbClr val="FFFFFF"/>
      </a:lt1>
      <a:dk2>
        <a:srgbClr val="2F2B28"/>
      </a:dk2>
      <a:lt2>
        <a:srgbClr val="D0CCB6"/>
      </a:lt2>
      <a:accent1>
        <a:srgbClr val="894E11"/>
      </a:accent1>
      <a:accent2>
        <a:srgbClr val="E3B6BB"/>
      </a:accent2>
      <a:accent3>
        <a:srgbClr val="ABC9D4"/>
      </a:accent3>
      <a:accent4>
        <a:srgbClr val="9EC0AA"/>
      </a:accent4>
      <a:accent5>
        <a:srgbClr val="D0CCB6"/>
      </a:accent5>
      <a:accent6>
        <a:srgbClr val="B1AA9F"/>
      </a:accent6>
      <a:hlink>
        <a:srgbClr val="00006D"/>
      </a:hlink>
      <a:folHlink>
        <a:srgbClr val="894E11"/>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LU_2017-03-02">
    <a:dk1>
      <a:srgbClr val="000000"/>
    </a:dk1>
    <a:lt1>
      <a:srgbClr val="FFFFFF"/>
    </a:lt1>
    <a:dk2>
      <a:srgbClr val="2F2B28"/>
    </a:dk2>
    <a:lt2>
      <a:srgbClr val="D0CCB6"/>
    </a:lt2>
    <a:accent1>
      <a:srgbClr val="894E11"/>
    </a:accent1>
    <a:accent2>
      <a:srgbClr val="E3B6BB"/>
    </a:accent2>
    <a:accent3>
      <a:srgbClr val="ABC9D4"/>
    </a:accent3>
    <a:accent4>
      <a:srgbClr val="9EC0AA"/>
    </a:accent4>
    <a:accent5>
      <a:srgbClr val="D0CCB6"/>
    </a:accent5>
    <a:accent6>
      <a:srgbClr val="B1AA9F"/>
    </a:accent6>
    <a:hlink>
      <a:srgbClr val="00006D"/>
    </a:hlink>
    <a:folHlink>
      <a:srgbClr val="894E11"/>
    </a:folHlink>
  </a:clrScheme>
</a:themeOverride>
</file>

<file path=ppt/theme/themeOverride2.xml><?xml version="1.0" encoding="utf-8"?>
<a:themeOverride xmlns:a="http://schemas.openxmlformats.org/drawingml/2006/main">
  <a:clrScheme name="LU_2017-03-02">
    <a:dk1>
      <a:srgbClr val="000000"/>
    </a:dk1>
    <a:lt1>
      <a:srgbClr val="FFFFFF"/>
    </a:lt1>
    <a:dk2>
      <a:srgbClr val="2F2B28"/>
    </a:dk2>
    <a:lt2>
      <a:srgbClr val="D0CCB6"/>
    </a:lt2>
    <a:accent1>
      <a:srgbClr val="894E11"/>
    </a:accent1>
    <a:accent2>
      <a:srgbClr val="E3B6BB"/>
    </a:accent2>
    <a:accent3>
      <a:srgbClr val="ABC9D4"/>
    </a:accent3>
    <a:accent4>
      <a:srgbClr val="9EC0AA"/>
    </a:accent4>
    <a:accent5>
      <a:srgbClr val="D0CCB6"/>
    </a:accent5>
    <a:accent6>
      <a:srgbClr val="B1AA9F"/>
    </a:accent6>
    <a:hlink>
      <a:srgbClr val="00006D"/>
    </a:hlink>
    <a:folHlink>
      <a:srgbClr val="894E11"/>
    </a:folHlink>
  </a:clrScheme>
</a:themeOverride>
</file>

<file path=ppt/theme/themeOverride3.xml><?xml version="1.0" encoding="utf-8"?>
<a:themeOverride xmlns:a="http://schemas.openxmlformats.org/drawingml/2006/main">
  <a:clrScheme name="LU_2017-03-02">
    <a:dk1>
      <a:srgbClr val="000000"/>
    </a:dk1>
    <a:lt1>
      <a:srgbClr val="FFFFFF"/>
    </a:lt1>
    <a:dk2>
      <a:srgbClr val="2F2B28"/>
    </a:dk2>
    <a:lt2>
      <a:srgbClr val="D0CCB6"/>
    </a:lt2>
    <a:accent1>
      <a:srgbClr val="894E11"/>
    </a:accent1>
    <a:accent2>
      <a:srgbClr val="E3B6BB"/>
    </a:accent2>
    <a:accent3>
      <a:srgbClr val="ABC9D4"/>
    </a:accent3>
    <a:accent4>
      <a:srgbClr val="9EC0AA"/>
    </a:accent4>
    <a:accent5>
      <a:srgbClr val="D0CCB6"/>
    </a:accent5>
    <a:accent6>
      <a:srgbClr val="B1AA9F"/>
    </a:accent6>
    <a:hlink>
      <a:srgbClr val="00006D"/>
    </a:hlink>
    <a:folHlink>
      <a:srgbClr val="894E11"/>
    </a:folHlink>
  </a:clrScheme>
</a:themeOverride>
</file>

<file path=docProps/app.xml><?xml version="1.0" encoding="utf-8"?>
<Properties xmlns="http://schemas.openxmlformats.org/officeDocument/2006/extended-properties" xmlns:vt="http://schemas.openxmlformats.org/officeDocument/2006/docPropsVTypes">
  <Template/>
  <TotalTime>17834</TotalTime>
  <Words>960</Words>
  <Application>Microsoft Office PowerPoint</Application>
  <PresentationFormat>Custom</PresentationFormat>
  <Paragraphs>251</Paragraphs>
  <Slides>34</Slides>
  <Notes>11</Notes>
  <HiddenSlides>0</HiddenSlides>
  <MMClips>9</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Adobe Garamond Pro</vt:lpstr>
      <vt:lpstr>Arial</vt:lpstr>
      <vt:lpstr>Calibri</vt:lpstr>
      <vt:lpstr>Calibri Light</vt:lpstr>
      <vt:lpstr>Helvetica Light</vt:lpstr>
      <vt:lpstr>Helvetica Neue</vt:lpstr>
      <vt:lpstr>Times New Roman</vt:lpstr>
      <vt:lpstr>LU mall</vt:lpstr>
      <vt:lpstr>Custom Design</vt:lpstr>
      <vt:lpstr>PowerPoint Presentation</vt:lpstr>
      <vt:lpstr>PowerPoint Presentation</vt:lpstr>
      <vt:lpstr>Introduction</vt:lpstr>
      <vt:lpstr>Introduction</vt:lpstr>
      <vt:lpstr>Why 3D-bioprinting of organs?</vt:lpstr>
      <vt:lpstr>Tissue engineering paradigm</vt:lpstr>
      <vt:lpstr>Principle of Tissue Engineering</vt:lpstr>
      <vt:lpstr>Complexity</vt:lpstr>
      <vt:lpstr>Complexity</vt:lpstr>
      <vt:lpstr>Cell source </vt:lpstr>
      <vt:lpstr>Cell reprograming </vt:lpstr>
      <vt:lpstr>Scaffolds</vt:lpstr>
      <vt:lpstr>Combining cells and scaffold</vt:lpstr>
      <vt:lpstr>3D printing of Organs</vt:lpstr>
      <vt:lpstr>3D printing Vs. 3D Bioprinting</vt:lpstr>
      <vt:lpstr>How is 3D printing used in Medicine?</vt:lpstr>
      <vt:lpstr>1. Printing 3D model to visualize complex structures. </vt:lpstr>
      <vt:lpstr>How do we obtain 3D models (Imaging)</vt:lpstr>
      <vt:lpstr>Using 3D printed models to plan complex surgeries</vt:lpstr>
      <vt:lpstr>More complex? No problem</vt:lpstr>
      <vt:lpstr>More complex? No problem</vt:lpstr>
      <vt:lpstr>How is 3D printing used in Medicine?</vt:lpstr>
      <vt:lpstr>3D printed stents – clinical trial</vt:lpstr>
      <vt:lpstr>3D printed prosthetics</vt:lpstr>
      <vt:lpstr>How is 3D printing used in Medicine?</vt:lpstr>
      <vt:lpstr>3D bioprinting – skin replacement </vt:lpstr>
      <vt:lpstr>3D bioprinting –Heart?</vt:lpstr>
      <vt:lpstr>3D bioprinting of bone</vt:lpstr>
      <vt:lpstr>3D printing of gels </vt:lpstr>
      <vt:lpstr>3D Bioprinting – the shape of heart</vt:lpstr>
      <vt:lpstr>3D bioprinting - Brain?</vt:lpstr>
      <vt:lpstr>Great!!! 3D (bio)printing progressed</vt:lpstr>
      <vt:lpstr>PowerPoint Presentation</vt:lpstr>
      <vt:lpstr>Acknowledgement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Lars Uhlin</dc:creator>
  <cp:lastModifiedBy>Hani Alsafadi</cp:lastModifiedBy>
  <cp:revision>848</cp:revision>
  <cp:lastPrinted>2016-11-03T13:33:13Z</cp:lastPrinted>
  <dcterms:modified xsi:type="dcterms:W3CDTF">2019-03-21T17:34:53Z</dcterms:modified>
</cp:coreProperties>
</file>